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69"/>
    <a:srgbClr val="E6E6E6"/>
    <a:srgbClr val="FEC200"/>
    <a:srgbClr val="41719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6556" autoAdjust="0"/>
  </p:normalViewPr>
  <p:slideViewPr>
    <p:cSldViewPr snapToGrid="0">
      <p:cViewPr varScale="1">
        <p:scale>
          <a:sx n="81" d="100"/>
          <a:sy n="81" d="100"/>
        </p:scale>
        <p:origin x="298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69328-CB17-4C58-BC8F-FCCBD3B8D6D1}" type="datetimeFigureOut">
              <a:rPr kumimoji="1" lang="ja-JP" altLang="en-US" smtClean="0"/>
              <a:t>2020/2/19</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37420-A428-4294-B30A-AFF372AC6684}" type="slidenum">
              <a:rPr kumimoji="1" lang="ja-JP" altLang="en-US" smtClean="0"/>
              <a:t>‹#›</a:t>
            </a:fld>
            <a:endParaRPr kumimoji="1" lang="ja-JP" altLang="en-US"/>
          </a:p>
        </p:txBody>
      </p:sp>
    </p:spTree>
    <p:extLst>
      <p:ext uri="{BB962C8B-B14F-4D97-AF65-F5344CB8AC3E}">
        <p14:creationId xmlns:p14="http://schemas.microsoft.com/office/powerpoint/2010/main" val="3430947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E437420-A428-4294-B30A-AFF372AC6684}" type="slidenum">
              <a:rPr kumimoji="1" lang="ja-JP" altLang="en-US" smtClean="0"/>
              <a:t>2</a:t>
            </a:fld>
            <a:endParaRPr kumimoji="1" lang="ja-JP" altLang="en-US"/>
          </a:p>
        </p:txBody>
      </p:sp>
    </p:spTree>
    <p:extLst>
      <p:ext uri="{BB962C8B-B14F-4D97-AF65-F5344CB8AC3E}">
        <p14:creationId xmlns:p14="http://schemas.microsoft.com/office/powerpoint/2010/main" val="359045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857250" y="1621191"/>
            <a:ext cx="5143500" cy="3448756"/>
          </a:xfrm>
        </p:spPr>
        <p:txBody>
          <a:bodyPr anchor="b"/>
          <a:lstStyle>
            <a:lvl1pPr algn="ctr">
              <a:defRPr sz="3375"/>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857250" y="5202944"/>
            <a:ext cx="5143500" cy="2391656"/>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15370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1662903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07756" y="527403"/>
            <a:ext cx="1478756" cy="8394877"/>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71487" y="527403"/>
            <a:ext cx="4350544" cy="8394877"/>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126023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1212600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467916" y="2469622"/>
            <a:ext cx="5915025" cy="4120620"/>
          </a:xfrm>
        </p:spPr>
        <p:txBody>
          <a:bodyPr anchor="b"/>
          <a:lstStyle>
            <a:lvl1pPr>
              <a:defRPr sz="3375"/>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67916" y="6629225"/>
            <a:ext cx="5915025" cy="21669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47267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71488" y="2637014"/>
            <a:ext cx="2914650" cy="6285266"/>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3471863" y="2637014"/>
            <a:ext cx="2914650" cy="6285266"/>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2030236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527404"/>
            <a:ext cx="5915025" cy="1914702"/>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72381" y="2428347"/>
            <a:ext cx="2901255"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72381" y="3618442"/>
            <a:ext cx="2901255" cy="532218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3471863" y="2428347"/>
            <a:ext cx="2915543"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3471863" y="3618442"/>
            <a:ext cx="2915543" cy="532218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257754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110823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316661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660400"/>
            <a:ext cx="2211883" cy="2311400"/>
          </a:xfrm>
        </p:spPr>
        <p:txBody>
          <a:bodyPr anchor="b"/>
          <a:lstStyle>
            <a:lvl1pPr>
              <a:defRPr sz="18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2915543" y="1426281"/>
            <a:ext cx="3471863" cy="703968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869141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660400"/>
            <a:ext cx="2211883" cy="2311400"/>
          </a:xfrm>
        </p:spPr>
        <p:txBody>
          <a:bodyPr anchor="b"/>
          <a:lstStyle>
            <a:lvl1pPr>
              <a:defRPr sz="18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915543" y="1426281"/>
            <a:ext cx="3471863" cy="7039681"/>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kumimoji="1" lang="ja-JP" altLang="en-US"/>
          </a:p>
        </p:txBody>
      </p:sp>
      <p:sp>
        <p:nvSpPr>
          <p:cNvPr id="4" name="テキスト プレースホルダー 3"/>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2ABF20-9B4B-44E3-8FE8-17C869C00086}" type="datetimeFigureOut">
              <a:rPr kumimoji="1" lang="ja-JP" altLang="en-US" smtClean="0"/>
              <a:t>2020/2/19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179198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sz="675">
                <a:solidFill>
                  <a:schemeClr val="tx1">
                    <a:tint val="75000"/>
                  </a:schemeClr>
                </a:solidFill>
              </a:defRPr>
            </a:lvl1pPr>
          </a:lstStyle>
          <a:p>
            <a:fld id="{DB2ABF20-9B4B-44E3-8FE8-17C869C00086}" type="datetimeFigureOut">
              <a:rPr kumimoji="1" lang="ja-JP" altLang="en-US" smtClean="0"/>
              <a:t>2020/2/19</a:t>
            </a:fld>
            <a:endParaRPr kumimoji="1" lang="ja-JP" altLang="en-US"/>
          </a:p>
        </p:txBody>
      </p:sp>
      <p:sp>
        <p:nvSpPr>
          <p:cNvPr id="5" name="フッター プレースホルダー 4"/>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sz="675">
                <a:solidFill>
                  <a:schemeClr val="tx1">
                    <a:tint val="75000"/>
                  </a:schemeClr>
                </a:solidFill>
              </a:defRPr>
            </a:lvl1pPr>
          </a:lstStyle>
          <a:p>
            <a:fld id="{05D7B80B-A6CA-4AF6-83A0-FB8889131415}" type="slidenum">
              <a:rPr kumimoji="1" lang="ja-JP" altLang="en-US" smtClean="0"/>
              <a:t>‹#›</a:t>
            </a:fld>
            <a:endParaRPr kumimoji="1" lang="ja-JP" altLang="en-US"/>
          </a:p>
        </p:txBody>
      </p:sp>
    </p:spTree>
    <p:extLst>
      <p:ext uri="{BB962C8B-B14F-4D97-AF65-F5344CB8AC3E}">
        <p14:creationId xmlns:p14="http://schemas.microsoft.com/office/powerpoint/2010/main" val="24225869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BEBA8EAE-BF5A-486C-A8C5-ECC9F3942E4B}">
                <a14:imgProps xmlns:a14="http://schemas.microsoft.com/office/drawing/2010/main">
                  <a14:imgLayer r:embed="rId3">
                    <a14:imgEffect>
                      <a14:artisticTexturizer/>
                    </a14:imgEffect>
                    <a14:imgEffect>
                      <a14:sharpenSoften amount="15000"/>
                    </a14:imgEffect>
                    <a14:imgEffect>
                      <a14:brightnessContrast bright="10000" contrast="20000"/>
                    </a14:imgEffect>
                  </a14:imgLayer>
                </a14:imgProps>
              </a:ext>
              <a:ext uri="{28A0092B-C50C-407E-A947-70E740481C1C}">
                <a14:useLocalDpi xmlns:a14="http://schemas.microsoft.com/office/drawing/2010/main" val="0"/>
              </a:ext>
            </a:extLst>
          </a:blip>
          <a:srcRect t="1342"/>
          <a:stretch/>
        </p:blipFill>
        <p:spPr>
          <a:xfrm rot="5400000">
            <a:off x="-1511978" y="1511976"/>
            <a:ext cx="9911642" cy="6887690"/>
          </a:xfrm>
          <a:prstGeom prst="rect">
            <a:avLst/>
          </a:prstGeom>
        </p:spPr>
      </p:pic>
      <p:sp>
        <p:nvSpPr>
          <p:cNvPr id="10" name="角丸四角形 9"/>
          <p:cNvSpPr/>
          <p:nvPr/>
        </p:nvSpPr>
        <p:spPr>
          <a:xfrm>
            <a:off x="830942" y="2801257"/>
            <a:ext cx="5196114" cy="928914"/>
          </a:xfrm>
          <a:prstGeom prst="roundRect">
            <a:avLst/>
          </a:prstGeom>
          <a:solidFill>
            <a:srgbClr val="0070C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0" b="1" dirty="0" smtClean="0">
                <a:solidFill>
                  <a:schemeClr val="accent4">
                    <a:lumMod val="40000"/>
                    <a:lumOff val="60000"/>
                  </a:schemeClr>
                </a:solidFill>
                <a:latin typeface="Sitka Text" panose="02000505000000020004" pitchFamily="2" charset="0"/>
              </a:rPr>
              <a:t>Port</a:t>
            </a:r>
            <a:r>
              <a:rPr lang="ja-JP" altLang="en-US" sz="8000" b="1" dirty="0">
                <a:solidFill>
                  <a:schemeClr val="accent4">
                    <a:lumMod val="40000"/>
                    <a:lumOff val="60000"/>
                  </a:schemeClr>
                </a:solidFill>
                <a:latin typeface="Sitka Text" panose="02000505000000020004" pitchFamily="2" charset="0"/>
              </a:rPr>
              <a:t> </a:t>
            </a:r>
            <a:r>
              <a:rPr kumimoji="1" lang="en-US" altLang="ja-JP" sz="8000" b="1" dirty="0" smtClean="0">
                <a:solidFill>
                  <a:schemeClr val="accent4">
                    <a:lumMod val="40000"/>
                    <a:lumOff val="60000"/>
                  </a:schemeClr>
                </a:solidFill>
                <a:latin typeface="Sitka Text" panose="02000505000000020004" pitchFamily="2" charset="0"/>
              </a:rPr>
              <a:t>folio</a:t>
            </a:r>
            <a:endParaRPr kumimoji="1" lang="ja-JP" altLang="en-US" sz="8000" b="1" dirty="0">
              <a:solidFill>
                <a:schemeClr val="accent4">
                  <a:lumMod val="40000"/>
                  <a:lumOff val="60000"/>
                </a:schemeClr>
              </a:solidFill>
              <a:latin typeface="Sitka Text" panose="02000505000000020004" pitchFamily="2" charset="0"/>
            </a:endParaRPr>
          </a:p>
        </p:txBody>
      </p:sp>
      <p:sp>
        <p:nvSpPr>
          <p:cNvPr id="11" name="角丸四角形 10"/>
          <p:cNvSpPr/>
          <p:nvPr/>
        </p:nvSpPr>
        <p:spPr>
          <a:xfrm>
            <a:off x="391884" y="6052457"/>
            <a:ext cx="6197600" cy="1857828"/>
          </a:xfrm>
          <a:prstGeom prst="roundRect">
            <a:avLst/>
          </a:prstGeom>
          <a:solidFill>
            <a:srgbClr val="41719C">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b="1" dirty="0" smtClean="0">
                <a:solidFill>
                  <a:schemeClr val="bg1"/>
                </a:solidFill>
                <a:latin typeface="Sitka Text" panose="02000505000000020004" pitchFamily="2" charset="0"/>
              </a:rPr>
              <a:t>HAL OSAKA</a:t>
            </a:r>
          </a:p>
          <a:p>
            <a:pPr algn="ctr"/>
            <a:r>
              <a:rPr lang="en-US" altLang="ja-JP" sz="7200" b="1" dirty="0" err="1" smtClean="0">
                <a:solidFill>
                  <a:schemeClr val="bg1"/>
                </a:solidFill>
                <a:latin typeface="Sitka Text" panose="02000505000000020004" pitchFamily="2" charset="0"/>
              </a:rPr>
              <a:t>K</a:t>
            </a:r>
            <a:r>
              <a:rPr lang="en-US" altLang="ja-JP" sz="7200" b="1" dirty="0" err="1" smtClean="0">
                <a:solidFill>
                  <a:schemeClr val="bg1"/>
                </a:solidFill>
              </a:rPr>
              <a:t>ō</a:t>
            </a:r>
            <a:r>
              <a:rPr lang="en-US" altLang="ja-JP" sz="7200" b="1" dirty="0" err="1" smtClean="0">
                <a:solidFill>
                  <a:schemeClr val="bg1"/>
                </a:solidFill>
                <a:latin typeface="Sitka Text" panose="02000505000000020004" pitchFamily="2" charset="0"/>
              </a:rPr>
              <a:t>dai</a:t>
            </a:r>
            <a:r>
              <a:rPr lang="en-US" altLang="ja-JP" sz="7200" b="1" dirty="0" smtClean="0">
                <a:solidFill>
                  <a:schemeClr val="bg1"/>
                </a:solidFill>
                <a:latin typeface="Sitka Text" panose="02000505000000020004" pitchFamily="2" charset="0"/>
              </a:rPr>
              <a:t> Tsuji</a:t>
            </a:r>
            <a:endParaRPr kumimoji="1" lang="ja-JP" altLang="en-US" sz="7200" b="1" dirty="0">
              <a:solidFill>
                <a:schemeClr val="bg1"/>
              </a:solidFill>
              <a:latin typeface="Sitka Text" panose="02000505000000020004" pitchFamily="2" charset="0"/>
            </a:endParaRPr>
          </a:p>
        </p:txBody>
      </p:sp>
    </p:spTree>
    <p:extLst>
      <p:ext uri="{BB962C8B-B14F-4D97-AF65-F5344CB8AC3E}">
        <p14:creationId xmlns:p14="http://schemas.microsoft.com/office/powerpoint/2010/main" val="3905855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09</a:t>
            </a:r>
            <a:endParaRPr kumimoji="1" lang="ja-JP" altLang="en-US" dirty="0">
              <a:latin typeface="Sitka Text" panose="02000505000000020004" pitchFamily="2" charset="0"/>
            </a:endParaRPr>
          </a:p>
        </p:txBody>
      </p:sp>
      <p:sp>
        <p:nvSpPr>
          <p:cNvPr id="4" name="テキスト ボックス 3"/>
          <p:cNvSpPr txBox="1"/>
          <p:nvPr/>
        </p:nvSpPr>
        <p:spPr>
          <a:xfrm>
            <a:off x="228599" y="735394"/>
            <a:ext cx="3203370" cy="461665"/>
          </a:xfrm>
          <a:prstGeom prst="rect">
            <a:avLst/>
          </a:prstGeom>
          <a:noFill/>
        </p:spPr>
        <p:txBody>
          <a:bodyPr wrap="square" rtlCol="0">
            <a:spAutoFit/>
          </a:bodyPr>
          <a:lstStyle/>
          <a:p>
            <a:r>
              <a:rPr lang="ja-JP" altLang="en-US" sz="2400" dirty="0" smtClean="0">
                <a:latin typeface="HGP明朝E" panose="02020900000000000000" pitchFamily="18" charset="-128"/>
                <a:ea typeface="HGP明朝E" panose="02020900000000000000" pitchFamily="18" charset="-128"/>
              </a:rPr>
              <a:t>モデルの部位破壊表現</a:t>
            </a:r>
            <a:endParaRPr kumimoji="1" lang="en-US" altLang="ja-JP" sz="2400" dirty="0" smtClean="0">
              <a:latin typeface="HGP明朝E" panose="02020900000000000000" pitchFamily="18" charset="-128"/>
              <a:ea typeface="HGP明朝E" panose="02020900000000000000" pitchFamily="18" charset="-128"/>
            </a:endParaRPr>
          </a:p>
        </p:txBody>
      </p:sp>
      <p:sp>
        <p:nvSpPr>
          <p:cNvPr id="5" name="テキスト ボックス 4"/>
          <p:cNvSpPr txBox="1"/>
          <p:nvPr/>
        </p:nvSpPr>
        <p:spPr>
          <a:xfrm>
            <a:off x="3939540" y="1394460"/>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6" name="テキスト ボックス 5"/>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C/C++</a:t>
            </a:r>
          </a:p>
          <a:p>
            <a:r>
              <a:rPr lang="en-US" altLang="ja-JP" dirty="0" smtClean="0">
                <a:latin typeface="HGP明朝E" panose="02020900000000000000" pitchFamily="18" charset="-128"/>
                <a:ea typeface="HGP明朝E" panose="02020900000000000000" pitchFamily="18" charset="-128"/>
              </a:rPr>
              <a:t>DirectX11</a:t>
            </a:r>
            <a:endParaRPr lang="en-US" altLang="ja-JP" dirty="0">
              <a:latin typeface="HGP明朝E" panose="02020900000000000000" pitchFamily="18" charset="-128"/>
              <a:ea typeface="HGP明朝E" panose="02020900000000000000" pitchFamily="18" charset="-128"/>
            </a:endParaRPr>
          </a:p>
        </p:txBody>
      </p:sp>
      <p:sp>
        <p:nvSpPr>
          <p:cNvPr id="7" name="テキスト ボックス 6"/>
          <p:cNvSpPr txBox="1"/>
          <p:nvPr/>
        </p:nvSpPr>
        <p:spPr>
          <a:xfrm>
            <a:off x="3939540" y="2416531"/>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8" name="テキスト ボックス 7"/>
          <p:cNvSpPr txBox="1"/>
          <p:nvPr/>
        </p:nvSpPr>
        <p:spPr>
          <a:xfrm>
            <a:off x="3939540" y="2746929"/>
            <a:ext cx="2446020" cy="369332"/>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技術デモ</a:t>
            </a:r>
            <a:endParaRPr lang="ja-JP" altLang="en-US" dirty="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350173" y="3743765"/>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sp>
        <p:nvSpPr>
          <p:cNvPr id="20" name="テキスト ボックス 19"/>
          <p:cNvSpPr txBox="1"/>
          <p:nvPr/>
        </p:nvSpPr>
        <p:spPr>
          <a:xfrm>
            <a:off x="337524" y="4113097"/>
            <a:ext cx="3208244" cy="677108"/>
          </a:xfrm>
          <a:prstGeom prst="rect">
            <a:avLst/>
          </a:prstGeom>
          <a:noFill/>
        </p:spPr>
        <p:txBody>
          <a:bodyPr wrap="square" rtlCol="0">
            <a:spAutoFit/>
          </a:bodyPr>
          <a:lstStyle/>
          <a:p>
            <a:r>
              <a:rPr lang="en-US" altLang="ja-JP" sz="2000" dirty="0" err="1">
                <a:solidFill>
                  <a:srgbClr val="FF0000"/>
                </a:solidFill>
                <a:latin typeface="HGP明朝E" panose="02020900000000000000" pitchFamily="18" charset="-128"/>
                <a:ea typeface="HGP明朝E" panose="02020900000000000000" pitchFamily="18" charset="-128"/>
              </a:rPr>
              <a:t>MeshCut</a:t>
            </a:r>
            <a:r>
              <a:rPr lang="ja-JP" altLang="ja-JP" sz="2000" dirty="0">
                <a:solidFill>
                  <a:srgbClr val="FF0000"/>
                </a:solidFill>
                <a:latin typeface="HGP明朝E" panose="02020900000000000000" pitchFamily="18" charset="-128"/>
                <a:ea typeface="HGP明朝E" panose="02020900000000000000" pitchFamily="18" charset="-128"/>
              </a:rPr>
              <a:t>の技術を独学</a:t>
            </a:r>
            <a:r>
              <a:rPr lang="ja-JP" altLang="ja-JP" dirty="0">
                <a:latin typeface="HGP明朝E" panose="02020900000000000000" pitchFamily="18" charset="-128"/>
                <a:ea typeface="HGP明朝E" panose="02020900000000000000" pitchFamily="18" charset="-128"/>
              </a:rPr>
              <a:t>し</a:t>
            </a:r>
            <a:r>
              <a:rPr lang="ja-JP" altLang="ja-JP" dirty="0" smtClean="0">
                <a:latin typeface="HGP明朝E" panose="02020900000000000000" pitchFamily="18" charset="-128"/>
                <a:ea typeface="HGP明朝E" panose="02020900000000000000" pitchFamily="18" charset="-128"/>
              </a:rPr>
              <a:t>、</a:t>
            </a:r>
            <a:r>
              <a:rPr lang="ja-JP" altLang="en-US" dirty="0" smtClean="0">
                <a:latin typeface="HGP明朝E" panose="02020900000000000000" pitchFamily="18" charset="-128"/>
                <a:ea typeface="HGP明朝E" panose="02020900000000000000" pitchFamily="18" charset="-128"/>
              </a:rPr>
              <a:t>実装</a:t>
            </a:r>
            <a:r>
              <a:rPr lang="ja-JP" altLang="ja-JP" dirty="0" smtClean="0">
                <a:latin typeface="HGP明朝E" panose="02020900000000000000" pitchFamily="18" charset="-128"/>
                <a:ea typeface="HGP明朝E" panose="02020900000000000000" pitchFamily="18" charset="-128"/>
              </a:rPr>
              <a:t>しました</a:t>
            </a:r>
            <a:endParaRPr lang="ja-JP" altLang="ja-JP" dirty="0">
              <a:latin typeface="HGP明朝E" panose="02020900000000000000" pitchFamily="18" charset="-128"/>
              <a:ea typeface="HGP明朝E" panose="02020900000000000000" pitchFamily="18" charset="-128"/>
            </a:endParaRPr>
          </a:p>
        </p:txBody>
      </p:sp>
      <p:sp>
        <p:nvSpPr>
          <p:cNvPr id="21" name="テキスト ボックス 20"/>
          <p:cNvSpPr txBox="1"/>
          <p:nvPr/>
        </p:nvSpPr>
        <p:spPr>
          <a:xfrm>
            <a:off x="324875" y="4759428"/>
            <a:ext cx="3208244" cy="984885"/>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ja-JP" dirty="0">
                <a:latin typeface="HGP明朝E" panose="02020900000000000000" pitchFamily="18" charset="-128"/>
                <a:ea typeface="HGP明朝E" panose="02020900000000000000" pitchFamily="18" charset="-128"/>
              </a:rPr>
              <a:t>モデルの描画まわりに興味をもち、</a:t>
            </a:r>
            <a:r>
              <a:rPr lang="en-US" altLang="ja-JP" sz="2000" dirty="0">
                <a:solidFill>
                  <a:srgbClr val="FF0000"/>
                </a:solidFill>
                <a:latin typeface="HGP明朝E" panose="02020900000000000000" pitchFamily="18" charset="-128"/>
                <a:ea typeface="HGP明朝E" panose="02020900000000000000" pitchFamily="18" charset="-128"/>
              </a:rPr>
              <a:t>PMD</a:t>
            </a:r>
            <a:r>
              <a:rPr lang="ja-JP" altLang="ja-JP" sz="2000" dirty="0">
                <a:solidFill>
                  <a:srgbClr val="FF0000"/>
                </a:solidFill>
                <a:latin typeface="HGP明朝E" panose="02020900000000000000" pitchFamily="18" charset="-128"/>
                <a:ea typeface="HGP明朝E" panose="02020900000000000000" pitchFamily="18" charset="-128"/>
              </a:rPr>
              <a:t>ファイルローダを自作</a:t>
            </a:r>
            <a:r>
              <a:rPr lang="ja-JP" altLang="ja-JP" dirty="0">
                <a:latin typeface="HGP明朝E" panose="02020900000000000000" pitchFamily="18" charset="-128"/>
                <a:ea typeface="HGP明朝E" panose="02020900000000000000" pitchFamily="18" charset="-128"/>
              </a:rPr>
              <a:t>しました</a:t>
            </a:r>
          </a:p>
        </p:txBody>
      </p:sp>
      <p:sp>
        <p:nvSpPr>
          <p:cNvPr id="22" name="テキスト ボックス 21"/>
          <p:cNvSpPr txBox="1"/>
          <p:nvPr/>
        </p:nvSpPr>
        <p:spPr>
          <a:xfrm>
            <a:off x="3742508" y="6407961"/>
            <a:ext cx="284008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今後やりたいこと</a:t>
            </a:r>
            <a:endParaRPr kumimoji="1" lang="en-US" altLang="ja-JP" dirty="0" smtClean="0">
              <a:latin typeface="HGP明朝E" panose="02020900000000000000" pitchFamily="18" charset="-128"/>
              <a:ea typeface="HGP明朝E" panose="02020900000000000000" pitchFamily="18" charset="-128"/>
            </a:endParaRPr>
          </a:p>
        </p:txBody>
      </p:sp>
      <p:sp>
        <p:nvSpPr>
          <p:cNvPr id="23" name="テキスト ボックス 22"/>
          <p:cNvSpPr txBox="1"/>
          <p:nvPr/>
        </p:nvSpPr>
        <p:spPr>
          <a:xfrm>
            <a:off x="3558417" y="6796668"/>
            <a:ext cx="3228307" cy="1477328"/>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a:t>
            </a:r>
            <a:r>
              <a:rPr lang="ja-JP" altLang="en-US" dirty="0" smtClean="0">
                <a:latin typeface="HGP明朝E" panose="02020900000000000000" pitchFamily="18" charset="-128"/>
                <a:ea typeface="HGP明朝E" panose="02020900000000000000" pitchFamily="18" charset="-128"/>
              </a:rPr>
              <a:t>処理の効率化</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・断面図の適応</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・連続して切る</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・プレイヤーの意図した場所から切る</a:t>
            </a:r>
            <a:endParaRPr lang="en-US" altLang="ja-JP" dirty="0" smtClean="0">
              <a:latin typeface="HGP明朝E" panose="02020900000000000000" pitchFamily="18" charset="-128"/>
              <a:ea typeface="HGP明朝E" panose="02020900000000000000" pitchFamily="18" charset="-128"/>
            </a:endParaRPr>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5858" y="3819829"/>
            <a:ext cx="2573383" cy="1888013"/>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55884">
            <a:off x="555726" y="6394237"/>
            <a:ext cx="2746542" cy="1899447"/>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55884">
            <a:off x="555123" y="1359865"/>
            <a:ext cx="2747145" cy="2054357"/>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9" name="テキスト ボックス 28"/>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三年次制作③</a:t>
            </a:r>
            <a:endParaRPr kumimoji="1" lang="ja-JP" altLang="en-US" sz="3200" dirty="0">
              <a:latin typeface="HGP明朝E" panose="02020900000000000000" pitchFamily="18" charset="-128"/>
              <a:ea typeface="HGP明朝E" panose="02020900000000000000" pitchFamily="18" charset="-128"/>
            </a:endParaRPr>
          </a:p>
        </p:txBody>
      </p:sp>
      <p:sp>
        <p:nvSpPr>
          <p:cNvPr id="30" name="テキスト ボックス 29"/>
          <p:cNvSpPr txBox="1"/>
          <p:nvPr/>
        </p:nvSpPr>
        <p:spPr>
          <a:xfrm>
            <a:off x="3935994" y="471130"/>
            <a:ext cx="11239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個人制作</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3097693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167101" y="218209"/>
            <a:ext cx="6530577" cy="584775"/>
          </a:xfrm>
          <a:prstGeom prst="rect">
            <a:avLst/>
          </a:prstGeom>
          <a:noFill/>
        </p:spPr>
        <p:txBody>
          <a:bodyPr wrap="square" rtlCol="0">
            <a:spAutoFit/>
          </a:bodyPr>
          <a:lstStyle/>
          <a:p>
            <a:r>
              <a:rPr lang="ja-JP" altLang="en-US" sz="3200" dirty="0" smtClean="0">
                <a:latin typeface="HGS明朝B" panose="02020800000000000000" pitchFamily="18" charset="-128"/>
                <a:ea typeface="HGS明朝B" panose="02020800000000000000" pitchFamily="18" charset="-128"/>
              </a:rPr>
              <a:t>さいごに</a:t>
            </a:r>
            <a:endParaRPr kumimoji="1" lang="ja-JP" altLang="en-US" sz="3200" dirty="0">
              <a:latin typeface="HGS明朝B" panose="02020800000000000000" pitchFamily="18" charset="-128"/>
              <a:ea typeface="HGS明朝B" panose="02020800000000000000" pitchFamily="18" charset="-128"/>
            </a:endParaRPr>
          </a:p>
        </p:txBody>
      </p:sp>
      <p:sp>
        <p:nvSpPr>
          <p:cNvPr id="4" name="テキスト ボックス 3"/>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10</a:t>
            </a:r>
            <a:endParaRPr kumimoji="1" lang="ja-JP" altLang="en-US" dirty="0">
              <a:latin typeface="Sitka Text" panose="02000505000000020004" pitchFamily="2" charset="0"/>
            </a:endParaRPr>
          </a:p>
        </p:txBody>
      </p:sp>
      <p:sp>
        <p:nvSpPr>
          <p:cNvPr id="5" name="テキスト ボックス 4"/>
          <p:cNvSpPr txBox="1"/>
          <p:nvPr/>
        </p:nvSpPr>
        <p:spPr>
          <a:xfrm>
            <a:off x="163711" y="1134198"/>
            <a:ext cx="653057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800" dirty="0">
                <a:latin typeface="HGS明朝B" panose="02020800000000000000" pitchFamily="18" charset="-128"/>
                <a:ea typeface="HGS明朝B" panose="02020800000000000000" pitchFamily="18" charset="-128"/>
              </a:rPr>
              <a:t>将来</a:t>
            </a:r>
            <a:r>
              <a:rPr lang="ja-JP" altLang="en-US" sz="2800" dirty="0" smtClean="0">
                <a:latin typeface="HGS明朝B" panose="02020800000000000000" pitchFamily="18" charset="-128"/>
                <a:ea typeface="HGS明朝B" panose="02020800000000000000" pitchFamily="18" charset="-128"/>
              </a:rPr>
              <a:t>の自分について</a:t>
            </a:r>
            <a:endParaRPr kumimoji="1" lang="ja-JP" altLang="en-US" sz="2800" dirty="0">
              <a:latin typeface="HGS明朝B" panose="02020800000000000000" pitchFamily="18" charset="-128"/>
              <a:ea typeface="HGS明朝B" panose="02020800000000000000" pitchFamily="18" charset="-128"/>
            </a:endParaRPr>
          </a:p>
        </p:txBody>
      </p:sp>
      <p:sp>
        <p:nvSpPr>
          <p:cNvPr id="6" name="テキスト ボックス 5"/>
          <p:cNvSpPr txBox="1"/>
          <p:nvPr/>
        </p:nvSpPr>
        <p:spPr>
          <a:xfrm>
            <a:off x="163711" y="5520099"/>
            <a:ext cx="653057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ja-JP" altLang="en-US" sz="2800" dirty="0" smtClean="0">
                <a:latin typeface="HGS明朝B" panose="02020800000000000000" pitchFamily="18" charset="-128"/>
                <a:ea typeface="HGS明朝B" panose="02020800000000000000" pitchFamily="18" charset="-128"/>
              </a:rPr>
              <a:t>現在取り組んでいること</a:t>
            </a:r>
            <a:endParaRPr kumimoji="1" lang="ja-JP" altLang="en-US" sz="2800" dirty="0">
              <a:latin typeface="HGS明朝B" panose="02020800000000000000" pitchFamily="18" charset="-128"/>
              <a:ea typeface="HGS明朝B" panose="02020800000000000000" pitchFamily="18" charset="-128"/>
            </a:endParaRPr>
          </a:p>
        </p:txBody>
      </p:sp>
      <p:sp>
        <p:nvSpPr>
          <p:cNvPr id="7" name="正方形/長方形 6"/>
          <p:cNvSpPr/>
          <p:nvPr/>
        </p:nvSpPr>
        <p:spPr>
          <a:xfrm>
            <a:off x="249214" y="1730222"/>
            <a:ext cx="1828800" cy="1197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latin typeface="HGP明朝E" panose="02020900000000000000" pitchFamily="18" charset="-128"/>
                <a:ea typeface="HGP明朝E" panose="02020900000000000000" pitchFamily="18" charset="-128"/>
              </a:rPr>
              <a:t>1</a:t>
            </a:r>
            <a:r>
              <a:rPr lang="ja-JP" altLang="en-US" sz="2800" dirty="0">
                <a:latin typeface="HGP明朝E" panose="02020900000000000000" pitchFamily="18" charset="-128"/>
                <a:ea typeface="HGP明朝E" panose="02020900000000000000" pitchFamily="18" charset="-128"/>
              </a:rPr>
              <a:t>年後</a:t>
            </a:r>
          </a:p>
        </p:txBody>
      </p:sp>
      <p:sp>
        <p:nvSpPr>
          <p:cNvPr id="9" name="正方形/長方形 8"/>
          <p:cNvSpPr/>
          <p:nvPr/>
        </p:nvSpPr>
        <p:spPr>
          <a:xfrm>
            <a:off x="249214" y="3000507"/>
            <a:ext cx="1828800" cy="1197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latin typeface="HGP明朝E" panose="02020900000000000000" pitchFamily="18" charset="-128"/>
                <a:ea typeface="HGP明朝E" panose="02020900000000000000" pitchFamily="18" charset="-128"/>
              </a:rPr>
              <a:t>５年後</a:t>
            </a:r>
            <a:endParaRPr lang="ja-JP" altLang="en-US" sz="2800" dirty="0">
              <a:latin typeface="HGP明朝E" panose="02020900000000000000" pitchFamily="18" charset="-128"/>
              <a:ea typeface="HGP明朝E" panose="02020900000000000000" pitchFamily="18" charset="-128"/>
            </a:endParaRPr>
          </a:p>
        </p:txBody>
      </p:sp>
      <p:sp>
        <p:nvSpPr>
          <p:cNvPr id="11" name="正方形/長方形 10"/>
          <p:cNvSpPr/>
          <p:nvPr/>
        </p:nvSpPr>
        <p:spPr>
          <a:xfrm>
            <a:off x="249214" y="4249814"/>
            <a:ext cx="1828800" cy="1197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a:latin typeface="HGP明朝E" panose="02020900000000000000" pitchFamily="18" charset="-128"/>
                <a:ea typeface="HGP明朝E" panose="02020900000000000000" pitchFamily="18" charset="-128"/>
              </a:rPr>
              <a:t>１０年後</a:t>
            </a:r>
            <a:endParaRPr lang="ja-JP" altLang="en-US" sz="2800" dirty="0">
              <a:latin typeface="HGP明朝E" panose="02020900000000000000" pitchFamily="18" charset="-128"/>
              <a:ea typeface="HGP明朝E" panose="02020900000000000000" pitchFamily="18" charset="-128"/>
            </a:endParaRPr>
          </a:p>
        </p:txBody>
      </p:sp>
      <p:sp>
        <p:nvSpPr>
          <p:cNvPr id="8" name="正方形/長方形 7"/>
          <p:cNvSpPr/>
          <p:nvPr/>
        </p:nvSpPr>
        <p:spPr>
          <a:xfrm>
            <a:off x="2078014" y="1730222"/>
            <a:ext cx="4524667" cy="119748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ja-JP" altLang="en-US" dirty="0" smtClean="0">
                <a:latin typeface="HGP明朝E" panose="02020900000000000000" pitchFamily="18" charset="-128"/>
                <a:ea typeface="HGP明朝E" panose="02020900000000000000" pitchFamily="18" charset="-128"/>
              </a:rPr>
              <a:t>ゲームプロジェクト</a:t>
            </a:r>
            <a:r>
              <a:rPr lang="ja-JP" altLang="en-US" dirty="0">
                <a:latin typeface="HGP明朝E" panose="02020900000000000000" pitchFamily="18" charset="-128"/>
                <a:ea typeface="HGP明朝E" panose="02020900000000000000" pitchFamily="18" charset="-128"/>
              </a:rPr>
              <a:t>に配属されていたいです。</a:t>
            </a:r>
            <a:endParaRPr lang="en-US" altLang="ja-JP" dirty="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知識を蓄え、さらなる技術力アップを</a:t>
            </a:r>
            <a:r>
              <a:rPr lang="ja-JP" altLang="en-US" dirty="0" smtClean="0">
                <a:latin typeface="HGP明朝E" panose="02020900000000000000" pitchFamily="18" charset="-128"/>
                <a:ea typeface="HGP明朝E" panose="02020900000000000000" pitchFamily="18" charset="-128"/>
              </a:rPr>
              <a:t>図ります。</a:t>
            </a:r>
            <a:endParaRPr lang="en-US" altLang="ja-JP" dirty="0">
              <a:latin typeface="HGP明朝E" panose="02020900000000000000" pitchFamily="18" charset="-128"/>
              <a:ea typeface="HGP明朝E" panose="02020900000000000000" pitchFamily="18" charset="-128"/>
            </a:endParaRPr>
          </a:p>
        </p:txBody>
      </p:sp>
      <p:sp>
        <p:nvSpPr>
          <p:cNvPr id="12" name="正方形/長方形 11"/>
          <p:cNvSpPr/>
          <p:nvPr/>
        </p:nvSpPr>
        <p:spPr>
          <a:xfrm>
            <a:off x="2078013" y="2997666"/>
            <a:ext cx="4524667" cy="119748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ja-JP" altLang="en-US" dirty="0">
                <a:latin typeface="HGP明朝E" panose="02020900000000000000" pitchFamily="18" charset="-128"/>
                <a:ea typeface="HGP明朝E" panose="02020900000000000000" pitchFamily="18" charset="-128"/>
              </a:rPr>
              <a:t>技術を充実させ、</a:t>
            </a:r>
            <a:r>
              <a:rPr lang="ja-JP" altLang="en-US" sz="2000" dirty="0">
                <a:solidFill>
                  <a:srgbClr val="FF6969"/>
                </a:solidFill>
                <a:latin typeface="HGP明朝E" panose="02020900000000000000" pitchFamily="18" charset="-128"/>
                <a:ea typeface="HGP明朝E" panose="02020900000000000000" pitchFamily="18" charset="-128"/>
              </a:rPr>
              <a:t>プログラムリーダーとしてプロジェクトに携わりたい</a:t>
            </a:r>
            <a:r>
              <a:rPr lang="ja-JP" altLang="en-US" dirty="0">
                <a:latin typeface="HGP明朝E" panose="02020900000000000000" pitchFamily="18" charset="-128"/>
                <a:ea typeface="HGP明朝E" panose="02020900000000000000" pitchFamily="18" charset="-128"/>
              </a:rPr>
              <a:t>と考えております</a:t>
            </a:r>
            <a:r>
              <a:rPr lang="ja-JP" altLang="en-US" dirty="0" smtClean="0">
                <a:latin typeface="HGP明朝E" panose="02020900000000000000" pitchFamily="18" charset="-128"/>
                <a:ea typeface="HGP明朝E" panose="02020900000000000000" pitchFamily="18" charset="-128"/>
              </a:rPr>
              <a:t>。</a:t>
            </a:r>
            <a:endParaRPr lang="en-US" altLang="ja-JP" dirty="0">
              <a:latin typeface="HGP明朝E" panose="02020900000000000000" pitchFamily="18" charset="-128"/>
              <a:ea typeface="HGP明朝E" panose="02020900000000000000" pitchFamily="18" charset="-128"/>
            </a:endParaRPr>
          </a:p>
        </p:txBody>
      </p:sp>
      <p:sp>
        <p:nvSpPr>
          <p:cNvPr id="13" name="正方形/長方形 12"/>
          <p:cNvSpPr/>
          <p:nvPr/>
        </p:nvSpPr>
        <p:spPr>
          <a:xfrm>
            <a:off x="2078014" y="4260303"/>
            <a:ext cx="4524667" cy="119748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ja-JP" altLang="en-US" dirty="0">
                <a:latin typeface="HGP明朝E" panose="02020900000000000000" pitchFamily="18" charset="-128"/>
                <a:ea typeface="HGP明朝E" panose="02020900000000000000" pitchFamily="18" charset="-128"/>
              </a:rPr>
              <a:t>ゲームクリエイターとして成熟し、</a:t>
            </a:r>
            <a:r>
              <a:rPr lang="ja-JP" altLang="en-US" sz="2000" dirty="0">
                <a:solidFill>
                  <a:srgbClr val="FF6969"/>
                </a:solidFill>
                <a:latin typeface="HGP明朝E" panose="02020900000000000000" pitchFamily="18" charset="-128"/>
                <a:ea typeface="HGP明朝E" panose="02020900000000000000" pitchFamily="18" charset="-128"/>
              </a:rPr>
              <a:t>プロジェクトリーダーとして自身のゲームを制作したい</a:t>
            </a:r>
            <a:r>
              <a:rPr lang="ja-JP" altLang="en-US" dirty="0">
                <a:latin typeface="HGP明朝E" panose="02020900000000000000" pitchFamily="18" charset="-128"/>
                <a:ea typeface="HGP明朝E" panose="02020900000000000000" pitchFamily="18" charset="-128"/>
              </a:rPr>
              <a:t>と考えております。</a:t>
            </a:r>
          </a:p>
        </p:txBody>
      </p:sp>
      <p:sp>
        <p:nvSpPr>
          <p:cNvPr id="14" name="テキスト ボックス 13"/>
          <p:cNvSpPr txBox="1"/>
          <p:nvPr/>
        </p:nvSpPr>
        <p:spPr>
          <a:xfrm>
            <a:off x="252266" y="6116123"/>
            <a:ext cx="6353466" cy="3231654"/>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SNS</a:t>
            </a:r>
            <a:r>
              <a:rPr lang="ja-JP" altLang="en-US" dirty="0" smtClean="0">
                <a:latin typeface="HGP明朝E" panose="02020900000000000000" pitchFamily="18" charset="-128"/>
                <a:ea typeface="HGP明朝E" panose="02020900000000000000" pitchFamily="18" charset="-128"/>
              </a:rPr>
              <a:t>やインターネットのサイトを使ってプログラム情報を新たに仕入れております。最近では</a:t>
            </a:r>
            <a:endParaRPr lang="en-US" altLang="ja-JP" dirty="0" smtClean="0">
              <a:latin typeface="HGP明朝E" panose="02020900000000000000" pitchFamily="18" charset="-128"/>
              <a:ea typeface="HGP明朝E" panose="02020900000000000000" pitchFamily="18" charset="-128"/>
            </a:endParaRPr>
          </a:p>
          <a:p>
            <a:r>
              <a:rPr lang="ja-JP" altLang="en-US" sz="2000" dirty="0" smtClean="0">
                <a:solidFill>
                  <a:schemeClr val="accent2"/>
                </a:solidFill>
                <a:latin typeface="HGP明朝E" panose="02020900000000000000" pitchFamily="18" charset="-128"/>
                <a:ea typeface="HGP明朝E" panose="02020900000000000000" pitchFamily="18" charset="-128"/>
              </a:rPr>
              <a:t>・</a:t>
            </a:r>
            <a:r>
              <a:rPr lang="en-US" altLang="ja-JP" sz="2000" dirty="0">
                <a:solidFill>
                  <a:schemeClr val="accent2"/>
                </a:solidFill>
                <a:latin typeface="HGP明朝E" panose="02020900000000000000" pitchFamily="18" charset="-128"/>
                <a:ea typeface="HGP明朝E" panose="02020900000000000000" pitchFamily="18" charset="-128"/>
              </a:rPr>
              <a:t> VTF(Vertex Texture Fetch</a:t>
            </a:r>
            <a:r>
              <a:rPr lang="en-US" altLang="ja-JP" sz="2000" dirty="0" smtClean="0">
                <a:solidFill>
                  <a:schemeClr val="accent2"/>
                </a:solidFill>
                <a:latin typeface="HGP明朝E" panose="02020900000000000000" pitchFamily="18" charset="-128"/>
                <a:ea typeface="HGP明朝E" panose="02020900000000000000" pitchFamily="18" charset="-128"/>
              </a:rPr>
              <a:t>)</a:t>
            </a:r>
          </a:p>
          <a:p>
            <a:r>
              <a:rPr lang="ja-JP" altLang="en-US" dirty="0" smtClean="0">
                <a:latin typeface="HGP明朝E" panose="02020900000000000000" pitchFamily="18" charset="-128"/>
                <a:ea typeface="HGP明朝E" panose="02020900000000000000" pitchFamily="18" charset="-128"/>
              </a:rPr>
              <a:t>テクスチャをデータ領域として扱い、</a:t>
            </a:r>
            <a:r>
              <a:rPr lang="en-US" altLang="ja-JP" dirty="0" smtClean="0">
                <a:latin typeface="HGP明朝E" panose="02020900000000000000" pitchFamily="18" charset="-128"/>
                <a:ea typeface="HGP明朝E" panose="02020900000000000000" pitchFamily="18" charset="-128"/>
              </a:rPr>
              <a:t>CPU</a:t>
            </a:r>
            <a:r>
              <a:rPr lang="ja-JP" altLang="en-US" dirty="0" smtClean="0">
                <a:latin typeface="HGP明朝E" panose="02020900000000000000" pitchFamily="18" charset="-128"/>
                <a:ea typeface="HGP明朝E" panose="02020900000000000000" pitchFamily="18" charset="-128"/>
              </a:rPr>
              <a:t>や</a:t>
            </a:r>
            <a:r>
              <a:rPr lang="en-US" altLang="ja-JP" dirty="0" smtClean="0">
                <a:latin typeface="HGP明朝E" panose="02020900000000000000" pitchFamily="18" charset="-128"/>
                <a:ea typeface="HGP明朝E" panose="02020900000000000000" pitchFamily="18" charset="-128"/>
              </a:rPr>
              <a:t>GPU</a:t>
            </a:r>
            <a:r>
              <a:rPr lang="ja-JP" altLang="en-US" dirty="0" smtClean="0">
                <a:latin typeface="HGP明朝E" panose="02020900000000000000" pitchFamily="18" charset="-128"/>
                <a:ea typeface="HGP明朝E" panose="02020900000000000000" pitchFamily="18" charset="-128"/>
              </a:rPr>
              <a:t>の効率を良くする</a:t>
            </a:r>
            <a:endParaRPr lang="en-US" altLang="ja-JP" dirty="0" smtClean="0">
              <a:latin typeface="HGP明朝E" panose="02020900000000000000" pitchFamily="18" charset="-128"/>
              <a:ea typeface="HGP明朝E" panose="02020900000000000000" pitchFamily="18" charset="-128"/>
            </a:endParaRPr>
          </a:p>
          <a:p>
            <a:endParaRPr lang="en-US" altLang="ja-JP" dirty="0" smtClean="0">
              <a:solidFill>
                <a:schemeClr val="accent2"/>
              </a:solidFill>
              <a:latin typeface="HGP明朝E" panose="02020900000000000000" pitchFamily="18" charset="-128"/>
              <a:ea typeface="HGP明朝E" panose="02020900000000000000" pitchFamily="18" charset="-128"/>
            </a:endParaRPr>
          </a:p>
          <a:p>
            <a:r>
              <a:rPr kumimoji="1" lang="ja-JP" altLang="en-US" sz="2000" dirty="0" smtClean="0">
                <a:solidFill>
                  <a:schemeClr val="accent2"/>
                </a:solidFill>
                <a:latin typeface="HGP明朝E" panose="02020900000000000000" pitchFamily="18" charset="-128"/>
                <a:ea typeface="HGP明朝E" panose="02020900000000000000" pitchFamily="18" charset="-128"/>
              </a:rPr>
              <a:t>・ボリュームレンダリング</a:t>
            </a:r>
            <a:endParaRPr kumimoji="1" lang="en-US" altLang="ja-JP" sz="2000" dirty="0" smtClean="0">
              <a:solidFill>
                <a:schemeClr val="accent2"/>
              </a:solidFill>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事前</a:t>
            </a:r>
            <a:r>
              <a:rPr lang="ja-JP" altLang="en-US" dirty="0" smtClean="0">
                <a:latin typeface="HGP明朝E" panose="02020900000000000000" pitchFamily="18" charset="-128"/>
                <a:ea typeface="HGP明朝E" panose="02020900000000000000" pitchFamily="18" charset="-128"/>
              </a:rPr>
              <a:t>に用意（またはリアルタイムに計算）した</a:t>
            </a:r>
            <a:r>
              <a:rPr lang="en-US" altLang="ja-JP" dirty="0" smtClean="0">
                <a:latin typeface="HGP明朝E" panose="02020900000000000000" pitchFamily="18" charset="-128"/>
                <a:ea typeface="HGP明朝E" panose="02020900000000000000" pitchFamily="18" charset="-128"/>
              </a:rPr>
              <a:t>3</a:t>
            </a:r>
            <a:r>
              <a:rPr lang="ja-JP" altLang="en-US" dirty="0" smtClean="0">
                <a:latin typeface="HGP明朝E" panose="02020900000000000000" pitchFamily="18" charset="-128"/>
                <a:ea typeface="HGP明朝E" panose="02020900000000000000" pitchFamily="18" charset="-128"/>
              </a:rPr>
              <a:t>次元データを二次元の画面上に描画する手法</a:t>
            </a:r>
            <a:endParaRPr lang="en-US" altLang="ja-JP" dirty="0">
              <a:latin typeface="HGP明朝E" panose="02020900000000000000" pitchFamily="18" charset="-128"/>
              <a:ea typeface="HGP明朝E" panose="02020900000000000000" pitchFamily="18" charset="-128"/>
            </a:endParaRPr>
          </a:p>
          <a:p>
            <a:endParaRPr kumimoji="1" lang="en-US" altLang="ja-JP" dirty="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等に興味を持っています。</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2345137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520040" y="143914"/>
            <a:ext cx="1723574" cy="923330"/>
          </a:xfrm>
          <a:prstGeom prst="rect">
            <a:avLst/>
          </a:prstGeom>
          <a:noFill/>
        </p:spPr>
        <p:txBody>
          <a:bodyPr wrap="square" rtlCol="0">
            <a:spAutoFit/>
          </a:bodyPr>
          <a:lstStyle/>
          <a:p>
            <a:r>
              <a:rPr kumimoji="1" lang="ja-JP" altLang="en-US" sz="5400" dirty="0" smtClean="0">
                <a:latin typeface="HGS明朝B" panose="02020800000000000000" pitchFamily="18" charset="-128"/>
                <a:ea typeface="HGS明朝B" panose="02020800000000000000" pitchFamily="18" charset="-128"/>
              </a:rPr>
              <a:t>目次</a:t>
            </a:r>
            <a:endParaRPr kumimoji="1" lang="ja-JP" altLang="en-US" sz="5400" dirty="0">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133653" y="1134513"/>
            <a:ext cx="6589484"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ja-JP" altLang="en-US" sz="2800" dirty="0" smtClean="0">
                <a:latin typeface="HGS明朝B" panose="02020800000000000000" pitchFamily="18" charset="-128"/>
                <a:ea typeface="HGS明朝B" panose="02020800000000000000" pitchFamily="18" charset="-128"/>
              </a:rPr>
              <a:t>プロフィール</a:t>
            </a:r>
            <a:r>
              <a:rPr lang="ja-JP" altLang="en-US" sz="2000" dirty="0">
                <a:latin typeface="HGS明朝B" panose="02020800000000000000" pitchFamily="18" charset="-128"/>
                <a:ea typeface="HGS明朝B" panose="02020800000000000000" pitchFamily="18" charset="-128"/>
              </a:rPr>
              <a:t>（</a:t>
            </a:r>
            <a:r>
              <a:rPr lang="ja-JP" altLang="en-US" sz="2000" dirty="0" smtClean="0">
                <a:latin typeface="HGS明朝B" panose="02020800000000000000" pitchFamily="18" charset="-128"/>
                <a:ea typeface="HGS明朝B" panose="02020800000000000000" pitchFamily="18" charset="-128"/>
              </a:rPr>
              <a:t>取得資格・スキル </a:t>
            </a:r>
            <a:r>
              <a:rPr lang="en-US" altLang="ja-JP" sz="2000" dirty="0" err="1" smtClean="0">
                <a:latin typeface="HGS明朝B" panose="02020800000000000000" pitchFamily="18" charset="-128"/>
                <a:ea typeface="HGS明朝B" panose="02020800000000000000" pitchFamily="18" charset="-128"/>
              </a:rPr>
              <a:t>etc</a:t>
            </a:r>
            <a:r>
              <a:rPr lang="ja-JP" altLang="en-US" sz="2000" dirty="0" smtClean="0">
                <a:latin typeface="HGS明朝B" panose="02020800000000000000" pitchFamily="18" charset="-128"/>
                <a:ea typeface="HGS明朝B" panose="02020800000000000000" pitchFamily="18" charset="-128"/>
              </a:rPr>
              <a:t>）　　  </a:t>
            </a:r>
            <a:r>
              <a:rPr lang="en-US" altLang="ja-JP" sz="2800" dirty="0" smtClean="0">
                <a:latin typeface="HGS明朝B" panose="02020800000000000000" pitchFamily="18" charset="-128"/>
                <a:ea typeface="HGS明朝B" panose="02020800000000000000" pitchFamily="18" charset="-128"/>
              </a:rPr>
              <a:t>p.02</a:t>
            </a:r>
            <a:endParaRPr kumimoji="1" lang="ja-JP" altLang="en-US" sz="2800" dirty="0">
              <a:latin typeface="HGS明朝B" panose="02020800000000000000" pitchFamily="18" charset="-128"/>
              <a:ea typeface="HGS明朝B" panose="02020800000000000000" pitchFamily="18" charset="-128"/>
            </a:endParaRPr>
          </a:p>
        </p:txBody>
      </p:sp>
      <p:sp>
        <p:nvSpPr>
          <p:cNvPr id="6" name="テキスト ボックス 5"/>
          <p:cNvSpPr txBox="1"/>
          <p:nvPr/>
        </p:nvSpPr>
        <p:spPr>
          <a:xfrm>
            <a:off x="133653" y="1727735"/>
            <a:ext cx="6589484"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ja-JP" altLang="en-US" sz="2800" dirty="0" smtClean="0">
                <a:latin typeface="HGS明朝B" panose="02020800000000000000" pitchFamily="18" charset="-128"/>
                <a:ea typeface="HGS明朝B" panose="02020800000000000000" pitchFamily="18" charset="-128"/>
              </a:rPr>
              <a:t>作品紹介</a:t>
            </a:r>
            <a:r>
              <a:rPr lang="en-US" altLang="ja-JP" sz="2800" dirty="0" smtClean="0">
                <a:latin typeface="HGS明朝B" panose="02020800000000000000" pitchFamily="18" charset="-128"/>
                <a:ea typeface="HGS明朝B" panose="02020800000000000000" pitchFamily="18" charset="-128"/>
              </a:rPr>
              <a:t>					  p.03</a:t>
            </a:r>
            <a:endParaRPr kumimoji="1" lang="ja-JP" altLang="en-US" sz="2800" dirty="0">
              <a:latin typeface="HGS明朝B" panose="02020800000000000000" pitchFamily="18" charset="-128"/>
              <a:ea typeface="HGS明朝B" panose="02020800000000000000" pitchFamily="18" charset="-128"/>
            </a:endParaRPr>
          </a:p>
        </p:txBody>
      </p:sp>
      <p:sp>
        <p:nvSpPr>
          <p:cNvPr id="8" name="テキスト ボックス 7"/>
          <p:cNvSpPr txBox="1"/>
          <p:nvPr/>
        </p:nvSpPr>
        <p:spPr>
          <a:xfrm>
            <a:off x="133653" y="8635561"/>
            <a:ext cx="6589484"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ja-JP" altLang="en-US" sz="2800" dirty="0" smtClean="0">
                <a:latin typeface="HGS明朝B" panose="02020800000000000000" pitchFamily="18" charset="-128"/>
                <a:ea typeface="HGS明朝B" panose="02020800000000000000" pitchFamily="18" charset="-128"/>
              </a:rPr>
              <a:t>さいごに</a:t>
            </a:r>
            <a:r>
              <a:rPr lang="ja-JP" altLang="en-US" sz="2000" dirty="0" smtClean="0">
                <a:latin typeface="HGS明朝B" panose="02020800000000000000" pitchFamily="18" charset="-128"/>
                <a:ea typeface="HGS明朝B" panose="02020800000000000000" pitchFamily="18" charset="-128"/>
              </a:rPr>
              <a:t>（</a:t>
            </a:r>
            <a:r>
              <a:rPr lang="ja-JP" altLang="en-US" sz="2000" dirty="0">
                <a:latin typeface="HGS明朝B" panose="02020800000000000000" pitchFamily="18" charset="-128"/>
                <a:ea typeface="HGS明朝B" panose="02020800000000000000" pitchFamily="18" charset="-128"/>
              </a:rPr>
              <a:t>将来の</a:t>
            </a:r>
            <a:r>
              <a:rPr lang="ja-JP" altLang="en-US" sz="2000" dirty="0" smtClean="0">
                <a:latin typeface="HGS明朝B" panose="02020800000000000000" pitchFamily="18" charset="-128"/>
                <a:ea typeface="HGS明朝B" panose="02020800000000000000" pitchFamily="18" charset="-128"/>
              </a:rPr>
              <a:t>自分・取り組んでいること）</a:t>
            </a:r>
            <a:r>
              <a:rPr lang="en-US" altLang="ja-JP" sz="2800" dirty="0" smtClean="0">
                <a:latin typeface="HGS明朝B" panose="02020800000000000000" pitchFamily="18" charset="-128"/>
                <a:ea typeface="HGS明朝B" panose="02020800000000000000" pitchFamily="18" charset="-128"/>
              </a:rPr>
              <a:t>p.10</a:t>
            </a:r>
          </a:p>
        </p:txBody>
      </p:sp>
      <p:sp>
        <p:nvSpPr>
          <p:cNvPr id="10" name="テキスト ボックス 9"/>
          <p:cNvSpPr txBox="1"/>
          <p:nvPr/>
        </p:nvSpPr>
        <p:spPr>
          <a:xfrm>
            <a:off x="279551" y="2299433"/>
            <a:ext cx="642982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ja-JP" altLang="en-US" sz="2400" dirty="0" smtClean="0">
                <a:latin typeface="HGS明朝B" panose="02020800000000000000" pitchFamily="18" charset="-128"/>
                <a:ea typeface="HGS明朝B" panose="02020800000000000000" pitchFamily="18" charset="-128"/>
              </a:rPr>
              <a:t>一</a:t>
            </a:r>
            <a:r>
              <a:rPr lang="ja-JP" altLang="en-US" sz="2400" dirty="0">
                <a:latin typeface="HGS明朝B" panose="02020800000000000000" pitchFamily="18" charset="-128"/>
                <a:ea typeface="HGS明朝B" panose="02020800000000000000" pitchFamily="18" charset="-128"/>
              </a:rPr>
              <a:t>年</a:t>
            </a:r>
            <a:r>
              <a:rPr lang="ja-JP" altLang="en-US" sz="2400" dirty="0" smtClean="0">
                <a:latin typeface="HGS明朝B" panose="02020800000000000000" pitchFamily="18" charset="-128"/>
                <a:ea typeface="HGS明朝B" panose="02020800000000000000" pitchFamily="18" charset="-128"/>
              </a:rPr>
              <a:t>次制作</a:t>
            </a:r>
            <a:r>
              <a:rPr lang="en-US" altLang="ja-JP" sz="2000" dirty="0" smtClean="0">
                <a:latin typeface="HGS明朝B" panose="02020800000000000000" pitchFamily="18" charset="-128"/>
                <a:ea typeface="HGS明朝B" panose="02020800000000000000" pitchFamily="18" charset="-128"/>
              </a:rPr>
              <a:t>					 </a:t>
            </a:r>
            <a:r>
              <a:rPr lang="en-US" altLang="ja-JP" sz="2800" dirty="0" smtClean="0">
                <a:latin typeface="HGS明朝B" panose="02020800000000000000" pitchFamily="18" charset="-128"/>
                <a:ea typeface="HGS明朝B" panose="02020800000000000000" pitchFamily="18" charset="-128"/>
              </a:rPr>
              <a:t>p.03</a:t>
            </a:r>
            <a:endParaRPr kumimoji="1" lang="ja-JP" altLang="en-US" sz="2400" dirty="0">
              <a:latin typeface="HGS明朝B" panose="02020800000000000000" pitchFamily="18" charset="-128"/>
              <a:ea typeface="HGS明朝B" panose="02020800000000000000" pitchFamily="18" charset="-128"/>
            </a:endParaRPr>
          </a:p>
        </p:txBody>
      </p:sp>
      <p:sp>
        <p:nvSpPr>
          <p:cNvPr id="12" name="テキスト ボックス 11"/>
          <p:cNvSpPr txBox="1"/>
          <p:nvPr/>
        </p:nvSpPr>
        <p:spPr>
          <a:xfrm>
            <a:off x="279551" y="4036662"/>
            <a:ext cx="642982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ja-JP" altLang="en-US" sz="2400" dirty="0" smtClean="0">
                <a:latin typeface="HGS明朝B" panose="02020800000000000000" pitchFamily="18" charset="-128"/>
                <a:ea typeface="HGS明朝B" panose="02020800000000000000" pitchFamily="18" charset="-128"/>
              </a:rPr>
              <a:t>二年次制作</a:t>
            </a:r>
            <a:r>
              <a:rPr lang="en-US" altLang="ja-JP" sz="2400" dirty="0" smtClean="0">
                <a:latin typeface="HGS明朝B" panose="02020800000000000000" pitchFamily="18" charset="-128"/>
                <a:ea typeface="HGS明朝B" panose="02020800000000000000" pitchFamily="18" charset="-128"/>
              </a:rPr>
              <a:t>					 </a:t>
            </a:r>
            <a:r>
              <a:rPr lang="en-US" altLang="ja-JP" sz="2800" dirty="0" smtClean="0">
                <a:latin typeface="HGS明朝B" panose="02020800000000000000" pitchFamily="18" charset="-128"/>
                <a:ea typeface="HGS明朝B" panose="02020800000000000000" pitchFamily="18" charset="-128"/>
              </a:rPr>
              <a:t>p.04</a:t>
            </a:r>
            <a:endParaRPr kumimoji="1" lang="ja-JP" altLang="en-US" sz="2800" dirty="0">
              <a:latin typeface="HGS明朝B" panose="02020800000000000000" pitchFamily="18" charset="-128"/>
              <a:ea typeface="HGS明朝B" panose="02020800000000000000" pitchFamily="18" charset="-128"/>
            </a:endParaRPr>
          </a:p>
        </p:txBody>
      </p:sp>
      <p:sp>
        <p:nvSpPr>
          <p:cNvPr id="13" name="テキスト ボックス 12"/>
          <p:cNvSpPr txBox="1"/>
          <p:nvPr/>
        </p:nvSpPr>
        <p:spPr>
          <a:xfrm>
            <a:off x="279551" y="6320311"/>
            <a:ext cx="642982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ja-JP" altLang="en-US" sz="2400" dirty="0">
                <a:latin typeface="HGS明朝B" panose="02020800000000000000" pitchFamily="18" charset="-128"/>
                <a:ea typeface="HGS明朝B" panose="02020800000000000000" pitchFamily="18" charset="-128"/>
              </a:rPr>
              <a:t>三</a:t>
            </a:r>
            <a:r>
              <a:rPr lang="ja-JP" altLang="en-US" sz="2400" dirty="0" smtClean="0">
                <a:latin typeface="HGS明朝B" panose="02020800000000000000" pitchFamily="18" charset="-128"/>
                <a:ea typeface="HGS明朝B" panose="02020800000000000000" pitchFamily="18" charset="-128"/>
              </a:rPr>
              <a:t>年次制作</a:t>
            </a:r>
            <a:r>
              <a:rPr lang="en-US" altLang="ja-JP" sz="2400" dirty="0" smtClean="0">
                <a:latin typeface="HGS明朝B" panose="02020800000000000000" pitchFamily="18" charset="-128"/>
                <a:ea typeface="HGS明朝B" panose="02020800000000000000" pitchFamily="18" charset="-128"/>
              </a:rPr>
              <a:t>					 </a:t>
            </a:r>
            <a:r>
              <a:rPr lang="en-US" altLang="ja-JP" sz="2800" dirty="0" smtClean="0">
                <a:latin typeface="HGS明朝B" panose="02020800000000000000" pitchFamily="18" charset="-128"/>
                <a:ea typeface="HGS明朝B" panose="02020800000000000000" pitchFamily="18" charset="-128"/>
              </a:rPr>
              <a:t>p.07</a:t>
            </a:r>
            <a:endParaRPr kumimoji="1" lang="ja-JP" altLang="en-US" sz="2400" dirty="0">
              <a:latin typeface="HGS明朝B" panose="02020800000000000000" pitchFamily="18" charset="-128"/>
              <a:ea typeface="HGS明朝B" panose="02020800000000000000" pitchFamily="18" charset="-128"/>
            </a:endParaRPr>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388" y="2871489"/>
            <a:ext cx="1976060" cy="1121579"/>
          </a:xfrm>
          <a:prstGeom prst="rect">
            <a:avLst/>
          </a:prstGeom>
        </p:spPr>
      </p:pic>
      <p:sp>
        <p:nvSpPr>
          <p:cNvPr id="17" name="テキスト ボックス 16"/>
          <p:cNvSpPr txBox="1"/>
          <p:nvPr/>
        </p:nvSpPr>
        <p:spPr>
          <a:xfrm>
            <a:off x="491520" y="3221014"/>
            <a:ext cx="1866900" cy="369332"/>
          </a:xfrm>
          <a:prstGeom prst="rect">
            <a:avLst/>
          </a:prstGeom>
          <a:noFill/>
        </p:spPr>
        <p:txBody>
          <a:bodyPr wrap="square" rtlCol="0">
            <a:spAutoFit/>
          </a:bodyPr>
          <a:lstStyle/>
          <a:p>
            <a:r>
              <a:rPr lang="ja-JP" altLang="en-US" sz="1600" dirty="0" smtClean="0">
                <a:latin typeface="HGP明朝E" panose="02020900000000000000" pitchFamily="18" charset="-128"/>
                <a:ea typeface="HGP明朝E" panose="02020900000000000000" pitchFamily="18" charset="-128"/>
              </a:rPr>
              <a:t>〇〇塔　　　</a:t>
            </a:r>
            <a:r>
              <a:rPr lang="en-US" altLang="ja-JP" dirty="0" smtClean="0">
                <a:latin typeface="HGP明朝E" panose="02020900000000000000" pitchFamily="18" charset="-128"/>
                <a:ea typeface="HGP明朝E" panose="02020900000000000000" pitchFamily="18" charset="-128"/>
              </a:rPr>
              <a:t>p.03</a:t>
            </a:r>
            <a:endParaRPr kumimoji="1" lang="ja-JP" altLang="en-US" dirty="0">
              <a:latin typeface="HGP明朝E" panose="02020900000000000000" pitchFamily="18" charset="-128"/>
              <a:ea typeface="HGP明朝E" panose="02020900000000000000" pitchFamily="18" charset="-128"/>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987" y="4627917"/>
            <a:ext cx="2147810" cy="1197638"/>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203" y="4627917"/>
            <a:ext cx="1866900" cy="1197638"/>
          </a:xfrm>
          <a:prstGeom prst="rect">
            <a:avLst/>
          </a:prstGeom>
        </p:spPr>
      </p:pic>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134" y="4627917"/>
            <a:ext cx="2023458" cy="1197638"/>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060" y="6886677"/>
            <a:ext cx="1980745" cy="1238733"/>
          </a:xfrm>
          <a:prstGeom prst="rect">
            <a:avLst/>
          </a:prstGeom>
        </p:spPr>
      </p:pic>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3134" y="6894789"/>
            <a:ext cx="2026218" cy="1210986"/>
          </a:xfrm>
          <a:prstGeom prst="rect">
            <a:avLst/>
          </a:prstGeom>
        </p:spPr>
      </p:pic>
      <p:sp>
        <p:nvSpPr>
          <p:cNvPr id="23" name="テキスト ボックス 22"/>
          <p:cNvSpPr txBox="1"/>
          <p:nvPr/>
        </p:nvSpPr>
        <p:spPr>
          <a:xfrm>
            <a:off x="209867" y="5889171"/>
            <a:ext cx="2162175" cy="369332"/>
          </a:xfrm>
          <a:prstGeom prst="rect">
            <a:avLst/>
          </a:prstGeom>
          <a:noFill/>
        </p:spPr>
        <p:txBody>
          <a:bodyPr wrap="square" rtlCol="0">
            <a:spAutoFit/>
          </a:bodyPr>
          <a:lstStyle/>
          <a:p>
            <a:r>
              <a:rPr lang="ja-JP" altLang="en-US" sz="1100" dirty="0" err="1" smtClean="0">
                <a:latin typeface="HGP明朝E" panose="02020900000000000000" pitchFamily="18" charset="-128"/>
                <a:ea typeface="HGP明朝E" panose="02020900000000000000" pitchFamily="18" charset="-128"/>
              </a:rPr>
              <a:t>くろっくあどべんちゃ</a:t>
            </a:r>
            <a:r>
              <a:rPr lang="ja-JP" altLang="en-US" sz="1100" dirty="0" smtClean="0">
                <a:latin typeface="HGP明朝E" panose="02020900000000000000" pitchFamily="18" charset="-128"/>
                <a:ea typeface="HGP明朝E" panose="02020900000000000000" pitchFamily="18" charset="-128"/>
              </a:rPr>
              <a:t>ー</a:t>
            </a:r>
            <a:r>
              <a:rPr kumimoji="1" lang="en-US" altLang="ja-JP" sz="1100" dirty="0" smtClean="0">
                <a:latin typeface="HGP明朝E" panose="02020900000000000000" pitchFamily="18" charset="-128"/>
                <a:ea typeface="HGP明朝E" panose="02020900000000000000" pitchFamily="18" charset="-128"/>
              </a:rPr>
              <a:t> </a:t>
            </a:r>
            <a:r>
              <a:rPr kumimoji="1" lang="en-US" altLang="ja-JP" dirty="0" smtClean="0">
                <a:latin typeface="HGP明朝E" panose="02020900000000000000" pitchFamily="18" charset="-128"/>
                <a:ea typeface="HGP明朝E" panose="02020900000000000000" pitchFamily="18" charset="-128"/>
              </a:rPr>
              <a:t>p.04</a:t>
            </a:r>
            <a:endParaRPr kumimoji="1" lang="ja-JP" altLang="en-US" dirty="0">
              <a:latin typeface="HGP明朝E" panose="02020900000000000000" pitchFamily="18" charset="-128"/>
              <a:ea typeface="HGP明朝E" panose="02020900000000000000" pitchFamily="18" charset="-128"/>
            </a:endParaRPr>
          </a:p>
        </p:txBody>
      </p:sp>
      <p:sp>
        <p:nvSpPr>
          <p:cNvPr id="24" name="テキスト ボックス 23"/>
          <p:cNvSpPr txBox="1"/>
          <p:nvPr/>
        </p:nvSpPr>
        <p:spPr>
          <a:xfrm>
            <a:off x="2412859" y="5882861"/>
            <a:ext cx="2162175" cy="369332"/>
          </a:xfrm>
          <a:prstGeom prst="rect">
            <a:avLst/>
          </a:prstGeom>
          <a:noFill/>
        </p:spPr>
        <p:txBody>
          <a:bodyPr wrap="square" rtlCol="0">
            <a:spAutoFit/>
          </a:bodyPr>
          <a:lstStyle/>
          <a:p>
            <a:r>
              <a:rPr lang="en-US" altLang="ja-JP" sz="1200" dirty="0" smtClean="0">
                <a:latin typeface="HGP明朝E" panose="02020900000000000000" pitchFamily="18" charset="-128"/>
                <a:ea typeface="HGP明朝E" panose="02020900000000000000" pitchFamily="18" charset="-128"/>
              </a:rPr>
              <a:t>3D</a:t>
            </a:r>
            <a:r>
              <a:rPr lang="ja-JP" altLang="en-US" sz="1200" dirty="0" smtClean="0">
                <a:latin typeface="HGP明朝E" panose="02020900000000000000" pitchFamily="18" charset="-128"/>
                <a:ea typeface="HGP明朝E" panose="02020900000000000000" pitchFamily="18" charset="-128"/>
              </a:rPr>
              <a:t>シューティング　</a:t>
            </a:r>
            <a:r>
              <a:rPr lang="ja-JP" altLang="en-US" sz="1100" dirty="0" smtClean="0">
                <a:latin typeface="HGP明朝E" panose="02020900000000000000" pitchFamily="18" charset="-128"/>
                <a:ea typeface="HGP明朝E" panose="02020900000000000000" pitchFamily="18" charset="-128"/>
              </a:rPr>
              <a:t>　</a:t>
            </a:r>
            <a:r>
              <a:rPr kumimoji="1" lang="en-US" altLang="ja-JP" dirty="0" smtClean="0">
                <a:latin typeface="HGP明朝E" panose="02020900000000000000" pitchFamily="18" charset="-128"/>
                <a:ea typeface="HGP明朝E" panose="02020900000000000000" pitchFamily="18" charset="-128"/>
              </a:rPr>
              <a:t>p.05</a:t>
            </a:r>
            <a:endParaRPr kumimoji="1" lang="ja-JP" altLang="en-US" dirty="0">
              <a:latin typeface="HGP明朝E" panose="02020900000000000000" pitchFamily="18" charset="-128"/>
              <a:ea typeface="HGP明朝E" panose="02020900000000000000" pitchFamily="18" charset="-128"/>
            </a:endParaRPr>
          </a:p>
        </p:txBody>
      </p:sp>
      <p:sp>
        <p:nvSpPr>
          <p:cNvPr id="25" name="テキスト ボックス 24"/>
          <p:cNvSpPr txBox="1"/>
          <p:nvPr/>
        </p:nvSpPr>
        <p:spPr>
          <a:xfrm>
            <a:off x="4652371" y="5889171"/>
            <a:ext cx="2162175" cy="369332"/>
          </a:xfrm>
          <a:prstGeom prst="rect">
            <a:avLst/>
          </a:prstGeom>
          <a:noFill/>
        </p:spPr>
        <p:txBody>
          <a:bodyPr wrap="square" rtlCol="0">
            <a:spAutoFit/>
          </a:bodyPr>
          <a:lstStyle/>
          <a:p>
            <a:r>
              <a:rPr lang="en-US" altLang="ja-JP" sz="1400" dirty="0" smtClean="0">
                <a:latin typeface="HGP明朝E" panose="02020900000000000000" pitchFamily="18" charset="-128"/>
                <a:ea typeface="HGP明朝E" panose="02020900000000000000" pitchFamily="18" charset="-128"/>
              </a:rPr>
              <a:t>Floating</a:t>
            </a:r>
            <a:r>
              <a:rPr lang="ja-JP" altLang="en-US" sz="1100" dirty="0" smtClean="0">
                <a:latin typeface="HGP明朝E" panose="02020900000000000000" pitchFamily="18" charset="-128"/>
                <a:ea typeface="HGP明朝E" panose="02020900000000000000" pitchFamily="18" charset="-128"/>
              </a:rPr>
              <a:t>　　　　　　</a:t>
            </a:r>
            <a:r>
              <a:rPr kumimoji="1" lang="en-US" altLang="ja-JP" dirty="0" smtClean="0">
                <a:latin typeface="HGP明朝E" panose="02020900000000000000" pitchFamily="18" charset="-128"/>
                <a:ea typeface="HGP明朝E" panose="02020900000000000000" pitchFamily="18" charset="-128"/>
              </a:rPr>
              <a:t>p.06</a:t>
            </a:r>
            <a:endParaRPr kumimoji="1" lang="ja-JP" altLang="en-US" dirty="0">
              <a:latin typeface="HGP明朝E" panose="02020900000000000000" pitchFamily="18" charset="-128"/>
              <a:ea typeface="HGP明朝E" panose="02020900000000000000" pitchFamily="18" charset="-128"/>
            </a:endParaRPr>
          </a:p>
        </p:txBody>
      </p:sp>
      <p:sp>
        <p:nvSpPr>
          <p:cNvPr id="26" name="テキスト ボックス 25"/>
          <p:cNvSpPr txBox="1"/>
          <p:nvPr/>
        </p:nvSpPr>
        <p:spPr>
          <a:xfrm>
            <a:off x="435658" y="8223082"/>
            <a:ext cx="1695450" cy="369332"/>
          </a:xfrm>
          <a:prstGeom prst="rect">
            <a:avLst/>
          </a:prstGeom>
          <a:noFill/>
        </p:spPr>
        <p:txBody>
          <a:bodyPr wrap="square" rtlCol="0">
            <a:spAutoFit/>
          </a:bodyPr>
          <a:lstStyle/>
          <a:p>
            <a:r>
              <a:rPr lang="en-US" altLang="ja-JP" sz="1600" dirty="0" smtClean="0">
                <a:latin typeface="HGP明朝E" panose="02020900000000000000" pitchFamily="18" charset="-128"/>
                <a:ea typeface="HGP明朝E" panose="02020900000000000000" pitchFamily="18" charset="-128"/>
              </a:rPr>
              <a:t>CREA</a:t>
            </a:r>
            <a:r>
              <a:rPr lang="ja-JP" altLang="en-US" dirty="0" smtClean="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p07</a:t>
            </a:r>
            <a:endParaRPr kumimoji="1" lang="ja-JP" altLang="en-US" dirty="0">
              <a:latin typeface="HGP明朝E" panose="02020900000000000000" pitchFamily="18" charset="-128"/>
              <a:ea typeface="HGP明朝E" panose="02020900000000000000" pitchFamily="18" charset="-128"/>
            </a:endParaRPr>
          </a:p>
        </p:txBody>
      </p:sp>
      <p:sp>
        <p:nvSpPr>
          <p:cNvPr id="27" name="テキスト ボックス 26"/>
          <p:cNvSpPr txBox="1"/>
          <p:nvPr/>
        </p:nvSpPr>
        <p:spPr>
          <a:xfrm>
            <a:off x="4806496" y="8223082"/>
            <a:ext cx="1695450" cy="369332"/>
          </a:xfrm>
          <a:prstGeom prst="rect">
            <a:avLst/>
          </a:prstGeom>
          <a:noFill/>
        </p:spPr>
        <p:txBody>
          <a:bodyPr wrap="square" rtlCol="0">
            <a:spAutoFit/>
          </a:bodyPr>
          <a:lstStyle/>
          <a:p>
            <a:r>
              <a:rPr lang="ja-JP" altLang="en-US" sz="1600" dirty="0" smtClean="0">
                <a:latin typeface="HGP明朝E" panose="02020900000000000000" pitchFamily="18" charset="-128"/>
                <a:ea typeface="HGP明朝E" panose="02020900000000000000" pitchFamily="18" charset="-128"/>
              </a:rPr>
              <a:t>就職作品</a:t>
            </a:r>
            <a:r>
              <a:rPr lang="ja-JP" altLang="en-US" dirty="0" smtClean="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p09</a:t>
            </a:r>
            <a:endParaRPr kumimoji="1" lang="ja-JP" altLang="en-US" dirty="0">
              <a:latin typeface="HGP明朝E" panose="02020900000000000000" pitchFamily="18" charset="-128"/>
              <a:ea typeface="HGP明朝E" panose="02020900000000000000" pitchFamily="18" charset="-128"/>
            </a:endParaRPr>
          </a:p>
        </p:txBody>
      </p:sp>
      <p:sp>
        <p:nvSpPr>
          <p:cNvPr id="28" name="テキスト ボックス 27"/>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01</a:t>
            </a:r>
            <a:endParaRPr kumimoji="1" lang="ja-JP" altLang="en-US" dirty="0">
              <a:latin typeface="Sitka Text" panose="02000505000000020004" pitchFamily="2" charset="0"/>
            </a:endParaRPr>
          </a:p>
        </p:txBody>
      </p:sp>
      <p:pic>
        <p:nvPicPr>
          <p:cNvPr id="3" name="図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72042" y="6886677"/>
            <a:ext cx="2123755" cy="1219098"/>
          </a:xfrm>
          <a:prstGeom prst="rect">
            <a:avLst/>
          </a:prstGeom>
        </p:spPr>
      </p:pic>
      <p:sp>
        <p:nvSpPr>
          <p:cNvPr id="29" name="テキスト ボックス 28"/>
          <p:cNvSpPr txBox="1"/>
          <p:nvPr/>
        </p:nvSpPr>
        <p:spPr>
          <a:xfrm>
            <a:off x="2555648" y="8223082"/>
            <a:ext cx="1695450" cy="369332"/>
          </a:xfrm>
          <a:prstGeom prst="rect">
            <a:avLst/>
          </a:prstGeom>
          <a:noFill/>
        </p:spPr>
        <p:txBody>
          <a:bodyPr wrap="square" rtlCol="0">
            <a:spAutoFit/>
          </a:bodyPr>
          <a:lstStyle/>
          <a:p>
            <a:r>
              <a:rPr lang="ja-JP" altLang="en-US" sz="1600" dirty="0">
                <a:latin typeface="HGP明朝E" panose="02020900000000000000" pitchFamily="18" charset="-128"/>
                <a:ea typeface="HGP明朝E" panose="02020900000000000000" pitchFamily="18" charset="-128"/>
              </a:rPr>
              <a:t>空中戦</a:t>
            </a:r>
            <a:r>
              <a:rPr lang="ja-JP" altLang="en-US" dirty="0" smtClean="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p08</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3554161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02</a:t>
            </a:r>
            <a:endParaRPr kumimoji="1" lang="ja-JP" altLang="en-US" dirty="0">
              <a:latin typeface="Sitka Text" panose="02000505000000020004" pitchFamily="2" charset="0"/>
            </a:endParaRPr>
          </a:p>
        </p:txBody>
      </p:sp>
      <p:sp>
        <p:nvSpPr>
          <p:cNvPr id="5" name="テキスト ボックス 4"/>
          <p:cNvSpPr txBox="1"/>
          <p:nvPr/>
        </p:nvSpPr>
        <p:spPr>
          <a:xfrm>
            <a:off x="167101" y="218209"/>
            <a:ext cx="6530577" cy="584775"/>
          </a:xfrm>
          <a:prstGeom prst="rect">
            <a:avLst/>
          </a:prstGeom>
          <a:noFill/>
        </p:spPr>
        <p:txBody>
          <a:bodyPr wrap="square" rtlCol="0">
            <a:spAutoFit/>
          </a:bodyPr>
          <a:lstStyle/>
          <a:p>
            <a:r>
              <a:rPr lang="ja-JP" altLang="en-US" sz="3200" dirty="0">
                <a:latin typeface="HGS明朝B" panose="02020800000000000000" pitchFamily="18" charset="-128"/>
                <a:ea typeface="HGS明朝B" panose="02020800000000000000" pitchFamily="18" charset="-128"/>
              </a:rPr>
              <a:t>プロフィール</a:t>
            </a:r>
            <a:endParaRPr kumimoji="1" lang="ja-JP" altLang="en-US" sz="3200" dirty="0">
              <a:latin typeface="HGS明朝B" panose="02020800000000000000" pitchFamily="18" charset="-128"/>
              <a:ea typeface="HGS明朝B" panose="02020800000000000000" pitchFamily="18" charset="-128"/>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170" y="900006"/>
            <a:ext cx="1238250" cy="1652694"/>
          </a:xfrm>
          <a:prstGeom prst="rect">
            <a:avLst/>
          </a:prstGeom>
        </p:spPr>
      </p:pic>
      <p:sp>
        <p:nvSpPr>
          <p:cNvPr id="8" name="テキスト ボックス 7"/>
          <p:cNvSpPr txBox="1"/>
          <p:nvPr/>
        </p:nvSpPr>
        <p:spPr>
          <a:xfrm>
            <a:off x="4457700" y="1075372"/>
            <a:ext cx="2239980"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ja-JP" altLang="en-US" sz="2000" dirty="0" smtClean="0">
                <a:latin typeface="HGP明朝E" panose="02020900000000000000" pitchFamily="18" charset="-128"/>
                <a:ea typeface="HGP明朝E" panose="02020900000000000000" pitchFamily="18" charset="-128"/>
              </a:rPr>
              <a:t>所属</a:t>
            </a:r>
            <a:endParaRPr lang="en-US" altLang="ja-JP" sz="2000" dirty="0">
              <a:latin typeface="HGP明朝E" panose="02020900000000000000" pitchFamily="18" charset="-128"/>
              <a:ea typeface="HGP明朝E" panose="02020900000000000000" pitchFamily="18" charset="-128"/>
            </a:endParaRPr>
          </a:p>
        </p:txBody>
      </p:sp>
      <p:sp>
        <p:nvSpPr>
          <p:cNvPr id="10" name="テキスト ボックス 9"/>
          <p:cNvSpPr txBox="1"/>
          <p:nvPr/>
        </p:nvSpPr>
        <p:spPr>
          <a:xfrm>
            <a:off x="2362199" y="1075372"/>
            <a:ext cx="2095493"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ja-JP" altLang="en-US" sz="2000" dirty="0" smtClean="0">
                <a:latin typeface="HGP明朝E" panose="02020900000000000000" pitchFamily="18" charset="-128"/>
                <a:ea typeface="HGP明朝E" panose="02020900000000000000" pitchFamily="18" charset="-128"/>
              </a:rPr>
              <a:t>名前</a:t>
            </a:r>
            <a:endParaRPr kumimoji="1" lang="en-US" altLang="ja-JP" sz="2000" dirty="0" smtClean="0">
              <a:latin typeface="HGP明朝E" panose="02020900000000000000" pitchFamily="18" charset="-128"/>
              <a:ea typeface="HGP明朝E" panose="02020900000000000000" pitchFamily="18" charset="-128"/>
            </a:endParaRPr>
          </a:p>
        </p:txBody>
      </p:sp>
      <p:sp>
        <p:nvSpPr>
          <p:cNvPr id="11" name="テキスト ボックス 10"/>
          <p:cNvSpPr txBox="1"/>
          <p:nvPr/>
        </p:nvSpPr>
        <p:spPr>
          <a:xfrm>
            <a:off x="220978" y="2920795"/>
            <a:ext cx="4236721"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ja-JP" altLang="en-US" sz="2000" dirty="0" smtClean="0">
                <a:latin typeface="HGP明朝E" panose="02020900000000000000" pitchFamily="18" charset="-128"/>
                <a:ea typeface="HGP明朝E" panose="02020900000000000000" pitchFamily="18" charset="-128"/>
              </a:rPr>
              <a:t>資格</a:t>
            </a:r>
            <a:endParaRPr kumimoji="1" lang="en-US" altLang="ja-JP" sz="2000" dirty="0" smtClean="0">
              <a:latin typeface="HGP明朝E" panose="02020900000000000000" pitchFamily="18" charset="-128"/>
              <a:ea typeface="HGP明朝E" panose="02020900000000000000" pitchFamily="18" charset="-128"/>
            </a:endParaRPr>
          </a:p>
        </p:txBody>
      </p:sp>
      <p:sp>
        <p:nvSpPr>
          <p:cNvPr id="12" name="テキスト ボックス 11"/>
          <p:cNvSpPr txBox="1"/>
          <p:nvPr/>
        </p:nvSpPr>
        <p:spPr>
          <a:xfrm>
            <a:off x="4457697" y="2920795"/>
            <a:ext cx="2239983"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ja-JP" altLang="en-US" sz="2000" dirty="0" smtClean="0">
                <a:latin typeface="HGP明朝E" panose="02020900000000000000" pitchFamily="18" charset="-128"/>
                <a:ea typeface="HGP明朝E" panose="02020900000000000000" pitchFamily="18" charset="-128"/>
              </a:rPr>
              <a:t>所持スキル</a:t>
            </a:r>
            <a:endParaRPr lang="en-US" altLang="ja-JP" sz="2000" dirty="0" smtClean="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220977" y="5181600"/>
            <a:ext cx="6476703"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ja-JP" altLang="en-US" sz="2000" dirty="0" smtClean="0">
                <a:latin typeface="HGP明朝E" panose="02020900000000000000" pitchFamily="18" charset="-128"/>
                <a:ea typeface="HGP明朝E" panose="02020900000000000000" pitchFamily="18" charset="-128"/>
              </a:rPr>
              <a:t>受賞歴</a:t>
            </a:r>
            <a:endParaRPr kumimoji="1" lang="en-US" altLang="ja-JP" sz="2000" dirty="0" smtClean="0">
              <a:latin typeface="HGP明朝E" panose="02020900000000000000" pitchFamily="18" charset="-128"/>
              <a:ea typeface="HGP明朝E" panose="02020900000000000000" pitchFamily="18" charset="-128"/>
            </a:endParaRPr>
          </a:p>
        </p:txBody>
      </p:sp>
      <p:sp>
        <p:nvSpPr>
          <p:cNvPr id="14" name="テキスト ボックス 13"/>
          <p:cNvSpPr txBox="1"/>
          <p:nvPr/>
        </p:nvSpPr>
        <p:spPr>
          <a:xfrm>
            <a:off x="220976" y="5979600"/>
            <a:ext cx="6476703"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ja-JP" altLang="en-US" sz="2000" dirty="0" smtClean="0">
                <a:latin typeface="HGP明朝E" panose="02020900000000000000" pitchFamily="18" charset="-128"/>
                <a:ea typeface="HGP明朝E" panose="02020900000000000000" pitchFamily="18" charset="-128"/>
              </a:rPr>
              <a:t>自己</a:t>
            </a:r>
            <a:r>
              <a:rPr kumimoji="1" lang="en-US" altLang="ja-JP" sz="2000" dirty="0" smtClean="0">
                <a:latin typeface="HGP明朝E" panose="02020900000000000000" pitchFamily="18" charset="-128"/>
                <a:ea typeface="HGP明朝E" panose="02020900000000000000" pitchFamily="18" charset="-128"/>
              </a:rPr>
              <a:t>PR</a:t>
            </a:r>
            <a:endParaRPr kumimoji="1" lang="ja-JP" altLang="en-US" sz="2000" dirty="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220977" y="3310847"/>
            <a:ext cx="4236721" cy="1754326"/>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J</a:t>
            </a:r>
            <a:r>
              <a:rPr lang="ja-JP" altLang="en-US" dirty="0">
                <a:latin typeface="HGP明朝E" panose="02020900000000000000" pitchFamily="18" charset="-128"/>
                <a:ea typeface="HGP明朝E" panose="02020900000000000000" pitchFamily="18" charset="-128"/>
              </a:rPr>
              <a:t>検　情報活用試験　</a:t>
            </a:r>
            <a:r>
              <a:rPr lang="en-US" altLang="ja-JP" dirty="0">
                <a:latin typeface="HGP明朝E" panose="02020900000000000000" pitchFamily="18" charset="-128"/>
                <a:ea typeface="HGP明朝E" panose="02020900000000000000" pitchFamily="18" charset="-128"/>
              </a:rPr>
              <a:t>2</a:t>
            </a:r>
            <a:r>
              <a:rPr lang="ja-JP" altLang="en-US" dirty="0">
                <a:latin typeface="HGP明朝E" panose="02020900000000000000" pitchFamily="18" charset="-128"/>
                <a:ea typeface="HGP明朝E" panose="02020900000000000000" pitchFamily="18" charset="-128"/>
              </a:rPr>
              <a:t>級</a:t>
            </a:r>
            <a:endParaRPr lang="en-US" altLang="ja-JP" dirty="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a:t>
            </a:r>
            <a:r>
              <a:rPr lang="en-US" altLang="ja-JP" dirty="0">
                <a:latin typeface="HGP明朝E" panose="02020900000000000000" pitchFamily="18" charset="-128"/>
                <a:ea typeface="HGP明朝E" panose="02020900000000000000" pitchFamily="18" charset="-128"/>
              </a:rPr>
              <a:t>J</a:t>
            </a:r>
            <a:r>
              <a:rPr lang="ja-JP" altLang="en-US" dirty="0">
                <a:latin typeface="HGP明朝E" panose="02020900000000000000" pitchFamily="18" charset="-128"/>
                <a:ea typeface="HGP明朝E" panose="02020900000000000000" pitchFamily="18" charset="-128"/>
              </a:rPr>
              <a:t>検　情報システム試験</a:t>
            </a:r>
            <a:endParaRPr lang="en-US" altLang="ja-JP" dirty="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システムエンジニア認定</a:t>
            </a:r>
            <a:endParaRPr lang="en-US" altLang="ja-JP" dirty="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a:t>
            </a:r>
            <a:r>
              <a:rPr lang="en-US" altLang="ja-JP" dirty="0">
                <a:latin typeface="HGP明朝E" panose="02020900000000000000" pitchFamily="18" charset="-128"/>
                <a:ea typeface="HGP明朝E" panose="02020900000000000000" pitchFamily="18" charset="-128"/>
              </a:rPr>
              <a:t>J</a:t>
            </a:r>
            <a:r>
              <a:rPr lang="ja-JP" altLang="en-US" dirty="0">
                <a:latin typeface="HGP明朝E" panose="02020900000000000000" pitchFamily="18" charset="-128"/>
                <a:ea typeface="HGP明朝E" panose="02020900000000000000" pitchFamily="18" charset="-128"/>
              </a:rPr>
              <a:t>検　情報システム試験</a:t>
            </a:r>
            <a:endParaRPr lang="en-US" altLang="ja-JP" dirty="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プログラマ認定</a:t>
            </a:r>
            <a:endParaRPr lang="en-US" altLang="ja-JP" dirty="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基本情報技術者</a:t>
            </a:r>
            <a:endParaRPr lang="en-US" altLang="ja-JP" dirty="0">
              <a:latin typeface="HGP明朝E" panose="02020900000000000000" pitchFamily="18" charset="-128"/>
              <a:ea typeface="HGP明朝E" panose="02020900000000000000" pitchFamily="18" charset="-128"/>
            </a:endParaRPr>
          </a:p>
        </p:txBody>
      </p:sp>
      <p:sp>
        <p:nvSpPr>
          <p:cNvPr id="16" name="テキスト ボックス 15"/>
          <p:cNvSpPr txBox="1"/>
          <p:nvPr/>
        </p:nvSpPr>
        <p:spPr>
          <a:xfrm>
            <a:off x="4457697" y="3315034"/>
            <a:ext cx="2239983" cy="923330"/>
          </a:xfrm>
          <a:prstGeom prst="rect">
            <a:avLst/>
          </a:prstGeom>
          <a:noFill/>
        </p:spPr>
        <p:txBody>
          <a:bodyPr wrap="square" rtlCol="0">
            <a:spAutoFit/>
          </a:bodyPr>
          <a:lstStyle/>
          <a:p>
            <a:r>
              <a:rPr lang="en-US" altLang="ja-JP" dirty="0">
                <a:latin typeface="HGP明朝E" panose="02020900000000000000" pitchFamily="18" charset="-128"/>
                <a:ea typeface="HGP明朝E" panose="02020900000000000000" pitchFamily="18" charset="-128"/>
              </a:rPr>
              <a:t>C/C</a:t>
            </a:r>
            <a:r>
              <a:rPr lang="en-US" altLang="ja-JP" dirty="0" smtClean="0">
                <a:latin typeface="HGP明朝E" panose="02020900000000000000" pitchFamily="18" charset="-128"/>
                <a:ea typeface="HGP明朝E" panose="02020900000000000000" pitchFamily="18" charset="-128"/>
              </a:rPr>
              <a:t>++       : 3</a:t>
            </a:r>
            <a:r>
              <a:rPr lang="ja-JP" altLang="en-US" dirty="0">
                <a:latin typeface="HGP明朝E" panose="02020900000000000000" pitchFamily="18" charset="-128"/>
                <a:ea typeface="HGP明朝E" panose="02020900000000000000" pitchFamily="18" charset="-128"/>
              </a:rPr>
              <a:t>年目</a:t>
            </a:r>
            <a:endParaRPr lang="en-US" altLang="ja-JP" dirty="0">
              <a:latin typeface="HGP明朝E" panose="02020900000000000000" pitchFamily="18" charset="-128"/>
              <a:ea typeface="HGP明朝E" panose="02020900000000000000" pitchFamily="18" charset="-128"/>
            </a:endParaRPr>
          </a:p>
          <a:p>
            <a:r>
              <a:rPr lang="en-US" altLang="ja-JP" dirty="0">
                <a:latin typeface="HGP明朝E" panose="02020900000000000000" pitchFamily="18" charset="-128"/>
                <a:ea typeface="HGP明朝E" panose="02020900000000000000" pitchFamily="18" charset="-128"/>
              </a:rPr>
              <a:t>C#(Unity) </a:t>
            </a:r>
            <a:r>
              <a:rPr lang="en-US" altLang="ja-JP" dirty="0" smtClean="0">
                <a:latin typeface="HGP明朝E" panose="02020900000000000000" pitchFamily="18" charset="-128"/>
                <a:ea typeface="HGP明朝E" panose="02020900000000000000" pitchFamily="18" charset="-128"/>
              </a:rPr>
              <a:t>  : </a:t>
            </a:r>
            <a:r>
              <a:rPr lang="ja-JP" altLang="en-US" dirty="0" smtClean="0">
                <a:latin typeface="HGP明朝E" panose="02020900000000000000" pitchFamily="18" charset="-128"/>
                <a:ea typeface="HGP明朝E" panose="02020900000000000000" pitchFamily="18" charset="-128"/>
              </a:rPr>
              <a:t>半年</a:t>
            </a:r>
            <a:endParaRPr lang="en-US" altLang="ja-JP" dirty="0">
              <a:latin typeface="HGP明朝E" panose="02020900000000000000" pitchFamily="18" charset="-128"/>
              <a:ea typeface="HGP明朝E" panose="02020900000000000000" pitchFamily="18" charset="-128"/>
            </a:endParaRPr>
          </a:p>
          <a:p>
            <a:r>
              <a:rPr lang="en-US" altLang="ja-JP" dirty="0" smtClean="0">
                <a:latin typeface="HGP明朝E" panose="02020900000000000000" pitchFamily="18" charset="-128"/>
                <a:ea typeface="HGP明朝E" panose="02020900000000000000" pitchFamily="18" charset="-128"/>
              </a:rPr>
              <a:t>UE4</a:t>
            </a:r>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 </a:t>
            </a:r>
            <a:r>
              <a:rPr lang="ja-JP" altLang="en-US" dirty="0">
                <a:latin typeface="HGP明朝E" panose="02020900000000000000" pitchFamily="18" charset="-128"/>
                <a:ea typeface="HGP明朝E" panose="02020900000000000000" pitchFamily="18" charset="-128"/>
              </a:rPr>
              <a:t>一か月</a:t>
            </a:r>
            <a:endParaRPr lang="en-US" altLang="ja-JP" dirty="0">
              <a:latin typeface="HGP明朝E" panose="02020900000000000000" pitchFamily="18" charset="-128"/>
              <a:ea typeface="HGP明朝E" panose="02020900000000000000" pitchFamily="18" charset="-128"/>
            </a:endParaRPr>
          </a:p>
        </p:txBody>
      </p:sp>
      <p:sp>
        <p:nvSpPr>
          <p:cNvPr id="17" name="テキスト ボックス 16"/>
          <p:cNvSpPr txBox="1"/>
          <p:nvPr/>
        </p:nvSpPr>
        <p:spPr>
          <a:xfrm>
            <a:off x="384790" y="5580600"/>
            <a:ext cx="4072889" cy="369332"/>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二年</a:t>
            </a:r>
            <a:r>
              <a:rPr lang="ja-JP" altLang="en-US" dirty="0">
                <a:latin typeface="HGP明朝E" panose="02020900000000000000" pitchFamily="18" charset="-128"/>
                <a:ea typeface="HGP明朝E" panose="02020900000000000000" pitchFamily="18" charset="-128"/>
              </a:rPr>
              <a:t>次　</a:t>
            </a:r>
            <a:r>
              <a:rPr lang="en-US" altLang="ja-JP" dirty="0">
                <a:latin typeface="HGP明朝E" panose="02020900000000000000" pitchFamily="18" charset="-128"/>
                <a:ea typeface="HGP明朝E" panose="02020900000000000000" pitchFamily="18" charset="-128"/>
              </a:rPr>
              <a:t>HEW</a:t>
            </a:r>
            <a:r>
              <a:rPr lang="ja-JP" altLang="en-US" dirty="0">
                <a:latin typeface="HGP明朝E" panose="02020900000000000000" pitchFamily="18" charset="-128"/>
                <a:ea typeface="HGP明朝E" panose="02020900000000000000" pitchFamily="18" charset="-128"/>
              </a:rPr>
              <a:t>ビジュアル賞　受賞</a:t>
            </a:r>
          </a:p>
        </p:txBody>
      </p:sp>
      <p:sp>
        <p:nvSpPr>
          <p:cNvPr id="2" name="テキスト ボックス 1"/>
          <p:cNvSpPr txBox="1"/>
          <p:nvPr/>
        </p:nvSpPr>
        <p:spPr>
          <a:xfrm>
            <a:off x="384808" y="6415028"/>
            <a:ext cx="6000751" cy="286232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　興味を持ったことは</a:t>
            </a:r>
            <a:r>
              <a:rPr kumimoji="1" lang="ja-JP" altLang="en-US" dirty="0" smtClean="0">
                <a:solidFill>
                  <a:srgbClr val="FF0000"/>
                </a:solidFill>
                <a:latin typeface="HGP明朝E" panose="02020900000000000000" pitchFamily="18" charset="-128"/>
                <a:ea typeface="HGP明朝E" panose="02020900000000000000" pitchFamily="18" charset="-128"/>
              </a:rPr>
              <a:t>自分で調べて実現するところ</a:t>
            </a:r>
            <a:r>
              <a:rPr kumimoji="1" lang="ja-JP" altLang="en-US" dirty="0" smtClean="0">
                <a:latin typeface="HGP明朝E" panose="02020900000000000000" pitchFamily="18" charset="-128"/>
                <a:ea typeface="HGP明朝E" panose="02020900000000000000" pitchFamily="18" charset="-128"/>
              </a:rPr>
              <a:t>が自分の長所だと考えております。</a:t>
            </a:r>
            <a:endParaRPr kumimoji="1" lang="en-US" altLang="ja-JP" dirty="0" smtClean="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以前</a:t>
            </a:r>
            <a:r>
              <a:rPr lang="ja-JP" altLang="en-US" dirty="0">
                <a:latin typeface="HGP明朝E" panose="02020900000000000000" pitchFamily="18" charset="-128"/>
                <a:ea typeface="HGP明朝E" panose="02020900000000000000" pitchFamily="18" charset="-128"/>
              </a:rPr>
              <a:t>制作</a:t>
            </a:r>
            <a:r>
              <a:rPr lang="ja-JP" altLang="en-US" dirty="0" smtClean="0">
                <a:latin typeface="HGP明朝E" panose="02020900000000000000" pitchFamily="18" charset="-128"/>
                <a:ea typeface="HGP明朝E" panose="02020900000000000000" pitchFamily="18" charset="-128"/>
              </a:rPr>
              <a:t>した</a:t>
            </a:r>
            <a:r>
              <a:rPr lang="en-US" altLang="ja-JP" dirty="0" smtClean="0">
                <a:latin typeface="HGP明朝E" panose="02020900000000000000" pitchFamily="18" charset="-128"/>
                <a:ea typeface="HGP明朝E" panose="02020900000000000000" pitchFamily="18" charset="-128"/>
              </a:rPr>
              <a:t>CERA</a:t>
            </a:r>
            <a:r>
              <a:rPr lang="ja-JP" altLang="en-US" dirty="0" smtClean="0">
                <a:latin typeface="HGP明朝E" panose="02020900000000000000" pitchFamily="18" charset="-128"/>
                <a:ea typeface="HGP明朝E" panose="02020900000000000000" pitchFamily="18" charset="-128"/>
              </a:rPr>
              <a:t>では、「星を創る」というシステムを実現するために</a:t>
            </a:r>
            <a:r>
              <a:rPr lang="ja-JP" altLang="en-US" dirty="0" smtClean="0">
                <a:solidFill>
                  <a:srgbClr val="FF0000"/>
                </a:solidFill>
                <a:latin typeface="HGP明朝E" panose="02020900000000000000" pitchFamily="18" charset="-128"/>
                <a:ea typeface="HGP明朝E" panose="02020900000000000000" pitchFamily="18" charset="-128"/>
              </a:rPr>
              <a:t>リアルタイムテクスチャレンダリングという技術を調べて実装</a:t>
            </a:r>
            <a:r>
              <a:rPr lang="ja-JP" altLang="en-US" dirty="0" smtClean="0">
                <a:latin typeface="HGP明朝E" panose="02020900000000000000" pitchFamily="18" charset="-128"/>
                <a:ea typeface="HGP明朝E" panose="02020900000000000000" pitchFamily="18" charset="-128"/>
              </a:rPr>
              <a:t>したり、就職作品では</a:t>
            </a:r>
            <a:r>
              <a:rPr lang="ja-JP" altLang="en-US" dirty="0" smtClean="0">
                <a:solidFill>
                  <a:srgbClr val="FF0000"/>
                </a:solidFill>
                <a:latin typeface="HGP明朝E" panose="02020900000000000000" pitchFamily="18" charset="-128"/>
                <a:ea typeface="HGP明朝E" panose="02020900000000000000" pitchFamily="18" charset="-128"/>
              </a:rPr>
              <a:t>部位破壊表現を行う際、</a:t>
            </a:r>
            <a:r>
              <a:rPr lang="en-US" altLang="ja-JP" dirty="0" err="1" smtClean="0">
                <a:solidFill>
                  <a:srgbClr val="FF0000"/>
                </a:solidFill>
                <a:latin typeface="HGP明朝E" panose="02020900000000000000" pitchFamily="18" charset="-128"/>
                <a:ea typeface="HGP明朝E" panose="02020900000000000000" pitchFamily="18" charset="-128"/>
              </a:rPr>
              <a:t>MeshCut</a:t>
            </a:r>
            <a:r>
              <a:rPr lang="ja-JP" altLang="en-US" dirty="0" smtClean="0">
                <a:solidFill>
                  <a:srgbClr val="FF0000"/>
                </a:solidFill>
                <a:latin typeface="HGP明朝E" panose="02020900000000000000" pitchFamily="18" charset="-128"/>
                <a:ea typeface="HGP明朝E" panose="02020900000000000000" pitchFamily="18" charset="-128"/>
              </a:rPr>
              <a:t>の技術を独学し実装</a:t>
            </a:r>
            <a:r>
              <a:rPr lang="ja-JP" altLang="en-US" dirty="0" smtClean="0">
                <a:latin typeface="HGP明朝E" panose="02020900000000000000" pitchFamily="18" charset="-128"/>
                <a:ea typeface="HGP明朝E" panose="02020900000000000000" pitchFamily="18" charset="-128"/>
              </a:rPr>
              <a:t>した経験があります。この経験から興味をもったことは自分で調べて取り入れ、実現する力があると判断しました。</a:t>
            </a:r>
            <a:endParaRPr lang="en-US" altLang="ja-JP" dirty="0" smtClean="0">
              <a:latin typeface="HGP明朝E" panose="02020900000000000000" pitchFamily="18" charset="-128"/>
              <a:ea typeface="HGP明朝E" panose="02020900000000000000" pitchFamily="18" charset="-128"/>
            </a:endParaRPr>
          </a:p>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これからも新たな技術を取り入れ続け、</a:t>
            </a:r>
            <a:r>
              <a:rPr lang="ja-JP" altLang="en-US" dirty="0" smtClean="0">
                <a:solidFill>
                  <a:srgbClr val="FF0000"/>
                </a:solidFill>
                <a:latin typeface="HGP明朝E" panose="02020900000000000000" pitchFamily="18" charset="-128"/>
                <a:ea typeface="HGP明朝E" panose="02020900000000000000" pitchFamily="18" charset="-128"/>
              </a:rPr>
              <a:t>表現力豊かなプログラマーを目指して</a:t>
            </a:r>
            <a:r>
              <a:rPr lang="ja-JP" altLang="en-US" dirty="0" smtClean="0">
                <a:latin typeface="HGP明朝E" panose="02020900000000000000" pitchFamily="18" charset="-128"/>
                <a:ea typeface="HGP明朝E" panose="02020900000000000000" pitchFamily="18" charset="-128"/>
              </a:rPr>
              <a:t>成長していく所存です。</a:t>
            </a:r>
            <a:endParaRPr lang="en-US" altLang="ja-JP" dirty="0" smtClean="0">
              <a:latin typeface="HGP明朝E" panose="02020900000000000000" pitchFamily="18" charset="-128"/>
              <a:ea typeface="HGP明朝E" panose="02020900000000000000" pitchFamily="18" charset="-128"/>
            </a:endParaRPr>
          </a:p>
        </p:txBody>
      </p:sp>
      <p:sp>
        <p:nvSpPr>
          <p:cNvPr id="3" name="テキスト ボックス 2"/>
          <p:cNvSpPr txBox="1"/>
          <p:nvPr/>
        </p:nvSpPr>
        <p:spPr>
          <a:xfrm>
            <a:off x="2362186" y="1466775"/>
            <a:ext cx="2036445"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Tsuji </a:t>
            </a:r>
            <a:r>
              <a:rPr lang="en-US" altLang="ja-JP" dirty="0" err="1">
                <a:latin typeface="HGP明朝E" panose="02020900000000000000" pitchFamily="18" charset="-128"/>
                <a:ea typeface="HGP明朝E" panose="02020900000000000000" pitchFamily="18" charset="-128"/>
              </a:rPr>
              <a:t>K</a:t>
            </a:r>
            <a:r>
              <a:rPr lang="en-US" altLang="ja-JP" dirty="0" err="1" smtClean="0">
                <a:latin typeface="HGP明朝E" panose="02020900000000000000" pitchFamily="18" charset="-128"/>
                <a:ea typeface="HGP明朝E" panose="02020900000000000000" pitchFamily="18" charset="-128"/>
              </a:rPr>
              <a:t>odai</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辻 </a:t>
            </a:r>
            <a:r>
              <a:rPr lang="ja-JP" altLang="en-US" dirty="0">
                <a:latin typeface="HGP明朝E" panose="02020900000000000000" pitchFamily="18" charset="-128"/>
                <a:ea typeface="HGP明朝E" panose="02020900000000000000" pitchFamily="18" charset="-128"/>
              </a:rPr>
              <a:t>航</a:t>
            </a:r>
            <a:r>
              <a:rPr lang="ja-JP" altLang="en-US" dirty="0" smtClean="0">
                <a:latin typeface="HGP明朝E" panose="02020900000000000000" pitchFamily="18" charset="-128"/>
                <a:ea typeface="HGP明朝E" panose="02020900000000000000" pitchFamily="18" charset="-128"/>
              </a:rPr>
              <a:t>大</a:t>
            </a:r>
            <a:endParaRPr lang="en-US" altLang="ja-JP" dirty="0" smtClean="0">
              <a:latin typeface="HGP明朝E" panose="02020900000000000000" pitchFamily="18" charset="-128"/>
              <a:ea typeface="HGP明朝E" panose="02020900000000000000" pitchFamily="18" charset="-128"/>
            </a:endParaRPr>
          </a:p>
        </p:txBody>
      </p:sp>
      <p:sp>
        <p:nvSpPr>
          <p:cNvPr id="18" name="テキスト ボックス 17"/>
          <p:cNvSpPr txBox="1"/>
          <p:nvPr/>
        </p:nvSpPr>
        <p:spPr>
          <a:xfrm>
            <a:off x="2362186" y="2121824"/>
            <a:ext cx="2095493"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ja-JP" altLang="en-US" sz="2000" dirty="0" smtClean="0">
                <a:latin typeface="HGP明朝E" panose="02020900000000000000" pitchFamily="18" charset="-128"/>
                <a:ea typeface="HGP明朝E" panose="02020900000000000000" pitchFamily="18" charset="-128"/>
              </a:rPr>
              <a:t>年齢</a:t>
            </a:r>
            <a:endParaRPr lang="en-US" altLang="ja-JP" sz="2000" dirty="0">
              <a:latin typeface="HGP明朝E" panose="02020900000000000000" pitchFamily="18" charset="-128"/>
              <a:ea typeface="HGP明朝E" panose="02020900000000000000" pitchFamily="18" charset="-128"/>
            </a:endParaRPr>
          </a:p>
        </p:txBody>
      </p:sp>
      <p:sp>
        <p:nvSpPr>
          <p:cNvPr id="19" name="テキスト ボックス 18"/>
          <p:cNvSpPr txBox="1"/>
          <p:nvPr/>
        </p:nvSpPr>
        <p:spPr>
          <a:xfrm>
            <a:off x="2362186" y="2527986"/>
            <a:ext cx="2036445" cy="369332"/>
          </a:xfrm>
          <a:prstGeom prst="rect">
            <a:avLst/>
          </a:prstGeom>
          <a:noFill/>
        </p:spPr>
        <p:txBody>
          <a:bodyPr wrap="square" rtlCol="0">
            <a:spAutoFit/>
          </a:bodyPr>
          <a:lstStyle/>
          <a:p>
            <a:r>
              <a:rPr lang="en-US" altLang="ja-JP" dirty="0">
                <a:latin typeface="HGP明朝E" panose="02020900000000000000" pitchFamily="18" charset="-128"/>
                <a:ea typeface="HGP明朝E" panose="02020900000000000000" pitchFamily="18" charset="-128"/>
              </a:rPr>
              <a:t>21</a:t>
            </a:r>
            <a:r>
              <a:rPr lang="ja-JP" altLang="en-US" dirty="0">
                <a:latin typeface="HGP明朝E" panose="02020900000000000000" pitchFamily="18" charset="-128"/>
                <a:ea typeface="HGP明朝E" panose="02020900000000000000" pitchFamily="18" charset="-128"/>
              </a:rPr>
              <a:t>歳</a:t>
            </a:r>
            <a:endParaRPr lang="en-US" altLang="ja-JP" dirty="0">
              <a:latin typeface="HGP明朝E" panose="02020900000000000000" pitchFamily="18" charset="-128"/>
              <a:ea typeface="HGP明朝E" panose="02020900000000000000" pitchFamily="18" charset="-128"/>
            </a:endParaRPr>
          </a:p>
        </p:txBody>
      </p:sp>
      <p:sp>
        <p:nvSpPr>
          <p:cNvPr id="20" name="テキスト ボックス 19"/>
          <p:cNvSpPr txBox="1"/>
          <p:nvPr/>
        </p:nvSpPr>
        <p:spPr>
          <a:xfrm>
            <a:off x="4457699" y="1465598"/>
            <a:ext cx="1927860" cy="1200329"/>
          </a:xfrm>
          <a:prstGeom prst="rect">
            <a:avLst/>
          </a:prstGeom>
          <a:noFill/>
        </p:spPr>
        <p:txBody>
          <a:bodyPr wrap="square" rtlCol="0">
            <a:spAutoFit/>
          </a:bodyPr>
          <a:lstStyle/>
          <a:p>
            <a:pPr algn="just">
              <a:spcAft>
                <a:spcPts val="0"/>
              </a:spcAft>
            </a:pPr>
            <a:r>
              <a:rPr lang="en-US" altLang="ja-JP" kern="100" dirty="0">
                <a:latin typeface="HGP明朝E" panose="02020900000000000000" pitchFamily="18" charset="-128"/>
                <a:ea typeface="HGP明朝E" panose="02020900000000000000" pitchFamily="18" charset="-128"/>
              </a:rPr>
              <a:t>HAL</a:t>
            </a:r>
            <a:r>
              <a:rPr lang="ja-JP" altLang="ja-JP" kern="100" dirty="0">
                <a:latin typeface="HGP明朝E" panose="02020900000000000000" pitchFamily="18" charset="-128"/>
                <a:ea typeface="HGP明朝E" panose="02020900000000000000" pitchFamily="18" charset="-128"/>
              </a:rPr>
              <a:t>大阪　</a:t>
            </a:r>
            <a:endParaRPr lang="en-US" altLang="ja-JP" kern="100" dirty="0">
              <a:latin typeface="HGP明朝E" panose="02020900000000000000" pitchFamily="18" charset="-128"/>
              <a:ea typeface="HGP明朝E" panose="02020900000000000000" pitchFamily="18" charset="-128"/>
            </a:endParaRPr>
          </a:p>
          <a:p>
            <a:pPr algn="just">
              <a:spcAft>
                <a:spcPts val="0"/>
              </a:spcAft>
            </a:pPr>
            <a:r>
              <a:rPr lang="ja-JP" altLang="ja-JP" kern="100" dirty="0">
                <a:latin typeface="HGP明朝E" panose="02020900000000000000" pitchFamily="18" charset="-128"/>
                <a:ea typeface="HGP明朝E" panose="02020900000000000000" pitchFamily="18" charset="-128"/>
              </a:rPr>
              <a:t>ゲーム</a:t>
            </a:r>
            <a:r>
              <a:rPr lang="en-US" altLang="ja-JP" kern="100" dirty="0">
                <a:latin typeface="HGP明朝E" panose="02020900000000000000" pitchFamily="18" charset="-128"/>
                <a:ea typeface="HGP明朝E" panose="02020900000000000000" pitchFamily="18" charset="-128"/>
              </a:rPr>
              <a:t>4</a:t>
            </a:r>
            <a:r>
              <a:rPr lang="ja-JP" altLang="ja-JP" kern="100" dirty="0">
                <a:latin typeface="HGP明朝E" panose="02020900000000000000" pitchFamily="18" charset="-128"/>
                <a:ea typeface="HGP明朝E" panose="02020900000000000000" pitchFamily="18" charset="-128"/>
              </a:rPr>
              <a:t>年制学科　</a:t>
            </a:r>
            <a:endParaRPr lang="en-US" altLang="ja-JP" kern="100" dirty="0">
              <a:latin typeface="HGP明朝E" panose="02020900000000000000" pitchFamily="18" charset="-128"/>
              <a:ea typeface="HGP明朝E" panose="02020900000000000000" pitchFamily="18" charset="-128"/>
            </a:endParaRPr>
          </a:p>
          <a:p>
            <a:pPr algn="just">
              <a:spcAft>
                <a:spcPts val="0"/>
              </a:spcAft>
            </a:pPr>
            <a:r>
              <a:rPr lang="ja-JP" altLang="ja-JP" kern="100" dirty="0">
                <a:latin typeface="HGP明朝E" panose="02020900000000000000" pitchFamily="18" charset="-128"/>
                <a:ea typeface="HGP明朝E" panose="02020900000000000000" pitchFamily="18" charset="-128"/>
              </a:rPr>
              <a:t>ゲーム制作専攻</a:t>
            </a:r>
            <a:endParaRPr lang="en-US" altLang="ja-JP" kern="100" dirty="0">
              <a:latin typeface="HGP明朝E" panose="02020900000000000000" pitchFamily="18" charset="-128"/>
              <a:ea typeface="HGP明朝E" panose="02020900000000000000" pitchFamily="18" charset="-128"/>
            </a:endParaRPr>
          </a:p>
          <a:p>
            <a:pPr algn="just">
              <a:spcAft>
                <a:spcPts val="0"/>
              </a:spcAft>
            </a:pPr>
            <a:r>
              <a:rPr lang="en-US" altLang="ja-JP" kern="100" dirty="0">
                <a:latin typeface="HGP明朝E" panose="02020900000000000000" pitchFamily="18" charset="-128"/>
                <a:ea typeface="HGP明朝E" panose="02020900000000000000" pitchFamily="18" charset="-128"/>
              </a:rPr>
              <a:t>3</a:t>
            </a:r>
            <a:r>
              <a:rPr lang="ja-JP" altLang="ja-JP" kern="100" dirty="0">
                <a:latin typeface="HGP明朝E" panose="02020900000000000000" pitchFamily="18" charset="-128"/>
                <a:ea typeface="HGP明朝E" panose="02020900000000000000" pitchFamily="18" charset="-128"/>
              </a:rPr>
              <a:t>年</a:t>
            </a:r>
            <a:r>
              <a:rPr lang="ja-JP" altLang="en-US" kern="100" dirty="0">
                <a:latin typeface="HGP明朝E" panose="02020900000000000000" pitchFamily="18" charset="-128"/>
                <a:ea typeface="HGP明朝E" panose="02020900000000000000" pitchFamily="18" charset="-128"/>
              </a:rPr>
              <a:t>次在中</a:t>
            </a:r>
            <a:endParaRPr lang="ja-JP" altLang="ja-JP" sz="1200" kern="100" dirty="0">
              <a:latin typeface="HGP明朝E" panose="02020900000000000000" pitchFamily="18" charset="-128"/>
              <a:ea typeface="HGP明朝E" panose="02020900000000000000" pitchFamily="18" charset="-128"/>
              <a:cs typeface="Times New Roman" panose="02020603050405020304" pitchFamily="18" charset="0"/>
            </a:endParaRPr>
          </a:p>
        </p:txBody>
      </p:sp>
    </p:spTree>
    <p:extLst>
      <p:ext uri="{BB962C8B-B14F-4D97-AF65-F5344CB8AC3E}">
        <p14:creationId xmlns:p14="http://schemas.microsoft.com/office/powerpoint/2010/main" val="1462876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03</a:t>
            </a:r>
            <a:endParaRPr kumimoji="1" lang="ja-JP" altLang="en-US" dirty="0">
              <a:latin typeface="Sitka Text" panose="02000505000000020004" pitchFamily="2" charset="0"/>
            </a:endParaRPr>
          </a:p>
        </p:txBody>
      </p:sp>
      <p:sp>
        <p:nvSpPr>
          <p:cNvPr id="4" name="テキスト ボックス 3"/>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一年次制作</a:t>
            </a:r>
            <a:endParaRPr kumimoji="1" lang="ja-JP" altLang="en-US" sz="3200" dirty="0">
              <a:latin typeface="HGP明朝E" panose="02020900000000000000" pitchFamily="18" charset="-128"/>
              <a:ea typeface="HGP明朝E" panose="02020900000000000000" pitchFamily="18" charset="-128"/>
            </a:endParaRPr>
          </a:p>
        </p:txBody>
      </p:sp>
      <p:sp>
        <p:nvSpPr>
          <p:cNvPr id="5" name="テキスト ボックス 4"/>
          <p:cNvSpPr txBox="1"/>
          <p:nvPr/>
        </p:nvSpPr>
        <p:spPr>
          <a:xfrm>
            <a:off x="224700" y="735394"/>
            <a:ext cx="1374568" cy="461665"/>
          </a:xfrm>
          <a:prstGeom prst="rect">
            <a:avLst/>
          </a:prstGeom>
          <a:noFill/>
        </p:spPr>
        <p:txBody>
          <a:bodyPr wrap="square" rtlCol="0">
            <a:spAutoFit/>
          </a:bodyPr>
          <a:lstStyle/>
          <a:p>
            <a:r>
              <a:rPr kumimoji="1" lang="ja-JP" altLang="en-US" sz="2400" dirty="0" smtClean="0">
                <a:latin typeface="HGP明朝E" panose="02020900000000000000" pitchFamily="18" charset="-128"/>
                <a:ea typeface="HGP明朝E" panose="02020900000000000000" pitchFamily="18" charset="-128"/>
              </a:rPr>
              <a:t>〇〇塔</a:t>
            </a:r>
            <a:endParaRPr kumimoji="1" lang="ja-JP" altLang="en-US" sz="2400" dirty="0">
              <a:latin typeface="HGP明朝E" panose="02020900000000000000" pitchFamily="18" charset="-128"/>
              <a:ea typeface="HGP明朝E" panose="02020900000000000000" pitchFamily="18" charset="-128"/>
            </a:endParaRPr>
          </a:p>
        </p:txBody>
      </p:sp>
      <p:sp>
        <p:nvSpPr>
          <p:cNvPr id="6" name="テキスト ボックス 5"/>
          <p:cNvSpPr txBox="1"/>
          <p:nvPr/>
        </p:nvSpPr>
        <p:spPr>
          <a:xfrm>
            <a:off x="3939540" y="1394460"/>
            <a:ext cx="264305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10" name="テキスト ボックス 9"/>
          <p:cNvSpPr txBox="1"/>
          <p:nvPr/>
        </p:nvSpPr>
        <p:spPr>
          <a:xfrm>
            <a:off x="350173" y="3743765"/>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sp>
        <p:nvSpPr>
          <p:cNvPr id="14" name="テキスト ボックス 13"/>
          <p:cNvSpPr txBox="1"/>
          <p:nvPr/>
        </p:nvSpPr>
        <p:spPr>
          <a:xfrm>
            <a:off x="3742508" y="6407961"/>
            <a:ext cx="284008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学んだ</a:t>
            </a:r>
            <a:r>
              <a:rPr lang="ja-JP" altLang="en-US" dirty="0">
                <a:latin typeface="HGP明朝E" panose="02020900000000000000" pitchFamily="18" charset="-128"/>
                <a:ea typeface="HGP明朝E" panose="02020900000000000000" pitchFamily="18" charset="-128"/>
              </a:rPr>
              <a:t>点</a:t>
            </a:r>
            <a:endParaRPr kumimoji="1" lang="en-US" altLang="ja-JP" dirty="0" smtClean="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C/C++</a:t>
            </a:r>
          </a:p>
          <a:p>
            <a:r>
              <a:rPr lang="en-US" altLang="ja-JP" dirty="0" smtClean="0">
                <a:latin typeface="HGP明朝E" panose="02020900000000000000" pitchFamily="18" charset="-128"/>
                <a:ea typeface="HGP明朝E" panose="02020900000000000000" pitchFamily="18" charset="-128"/>
              </a:rPr>
              <a:t>Win32Console</a:t>
            </a:r>
            <a:endParaRPr lang="en-US" altLang="ja-JP" dirty="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3939540" y="2416531"/>
            <a:ext cx="264305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16" name="テキスト ボックス 15"/>
          <p:cNvSpPr txBox="1"/>
          <p:nvPr/>
        </p:nvSpPr>
        <p:spPr>
          <a:xfrm>
            <a:off x="3939540" y="2746929"/>
            <a:ext cx="2446020" cy="369332"/>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RPG</a:t>
            </a:r>
            <a:endParaRPr lang="ja-JP" altLang="en-US" dirty="0">
              <a:latin typeface="HGP明朝E" panose="02020900000000000000" pitchFamily="18" charset="-128"/>
              <a:ea typeface="HGP明朝E" panose="02020900000000000000" pitchFamily="18"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2569">
            <a:off x="337524" y="1519582"/>
            <a:ext cx="3233542" cy="1517358"/>
          </a:xfrm>
          <a:prstGeom prst="rect">
            <a:avLst/>
          </a:prstGeom>
          <a:solidFill>
            <a:srgbClr val="FFFFFF">
              <a:shade val="85000"/>
            </a:srgbClr>
          </a:solidFill>
          <a:ln w="76200" cap="sq">
            <a:solidFill>
              <a:srgbClr val="FEC2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509" y="3577926"/>
            <a:ext cx="2840081" cy="2057302"/>
          </a:xfrm>
          <a:prstGeom prst="rect">
            <a:avLst/>
          </a:prstGeom>
          <a:solidFill>
            <a:srgbClr val="FFFFFF">
              <a:shade val="85000"/>
            </a:srgbClr>
          </a:solidFill>
          <a:ln w="76200" cap="sq">
            <a:solidFill>
              <a:srgbClr val="FEC2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テキスト ボックス 16"/>
          <p:cNvSpPr txBox="1"/>
          <p:nvPr/>
        </p:nvSpPr>
        <p:spPr>
          <a:xfrm>
            <a:off x="337524" y="4113097"/>
            <a:ext cx="3208244" cy="984885"/>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キャラクターデータ</a:t>
            </a:r>
            <a:r>
              <a:rPr lang="ja-JP" altLang="en-US" dirty="0">
                <a:latin typeface="HGP明朝E" panose="02020900000000000000" pitchFamily="18" charset="-128"/>
                <a:ea typeface="HGP明朝E" panose="02020900000000000000" pitchFamily="18" charset="-128"/>
              </a:rPr>
              <a:t>を</a:t>
            </a:r>
            <a:r>
              <a:rPr lang="en-US" altLang="ja-JP" dirty="0">
                <a:latin typeface="HGP明朝E" panose="02020900000000000000" pitchFamily="18" charset="-128"/>
                <a:ea typeface="HGP明朝E" panose="02020900000000000000" pitchFamily="18" charset="-128"/>
              </a:rPr>
              <a:t>4</a:t>
            </a:r>
            <a:r>
              <a:rPr lang="ja-JP" altLang="en-US" dirty="0">
                <a:latin typeface="HGP明朝E" panose="02020900000000000000" pitchFamily="18" charset="-128"/>
                <a:ea typeface="HGP明朝E" panose="02020900000000000000" pitchFamily="18" charset="-128"/>
              </a:rPr>
              <a:t>人まで</a:t>
            </a:r>
            <a:r>
              <a:rPr lang="ja-JP" altLang="en-US" sz="2000" dirty="0">
                <a:solidFill>
                  <a:srgbClr val="FF0000"/>
                </a:solidFill>
                <a:latin typeface="HGP明朝E" panose="02020900000000000000" pitchFamily="18" charset="-128"/>
                <a:ea typeface="HGP明朝E" panose="02020900000000000000" pitchFamily="18" charset="-128"/>
              </a:rPr>
              <a:t>バイナリ形式で作成でき、セーブ＆ロード</a:t>
            </a:r>
            <a:r>
              <a:rPr lang="ja-JP" altLang="en-US" dirty="0">
                <a:latin typeface="HGP明朝E" panose="02020900000000000000" pitchFamily="18" charset="-128"/>
                <a:ea typeface="HGP明朝E" panose="02020900000000000000" pitchFamily="18" charset="-128"/>
              </a:rPr>
              <a:t>が出来るところ。</a:t>
            </a:r>
          </a:p>
        </p:txBody>
      </p:sp>
      <p:sp>
        <p:nvSpPr>
          <p:cNvPr id="18" name="テキスト ボックス 17"/>
          <p:cNvSpPr txBox="1"/>
          <p:nvPr/>
        </p:nvSpPr>
        <p:spPr>
          <a:xfrm>
            <a:off x="3742509" y="6778061"/>
            <a:ext cx="2606040" cy="923330"/>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C</a:t>
            </a:r>
            <a:r>
              <a:rPr lang="ja-JP" altLang="en-US" dirty="0">
                <a:latin typeface="HGP明朝E" panose="02020900000000000000" pitchFamily="18" charset="-128"/>
                <a:ea typeface="HGP明朝E" panose="02020900000000000000" pitchFamily="18" charset="-128"/>
              </a:rPr>
              <a:t>言語の理解度が浅く、望ましい処理にできなかったこと。</a:t>
            </a:r>
            <a:endParaRPr lang="en-US" altLang="ja-JP" dirty="0">
              <a:latin typeface="HGP明朝E" panose="02020900000000000000" pitchFamily="18" charset="-128"/>
              <a:ea typeface="HGP明朝E" panose="02020900000000000000" pitchFamily="18" charset="-128"/>
            </a:endParaRPr>
          </a:p>
        </p:txBody>
      </p:sp>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00134">
            <a:off x="337524" y="5830037"/>
            <a:ext cx="3148293" cy="2390757"/>
          </a:xfrm>
          <a:prstGeom prst="rect">
            <a:avLst/>
          </a:prstGeom>
          <a:solidFill>
            <a:srgbClr val="FFFFFF">
              <a:shade val="85000"/>
            </a:srgbClr>
          </a:solidFill>
          <a:ln w="76200" cap="sq">
            <a:solidFill>
              <a:srgbClr val="FEC2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 name="テキスト ボックス 19"/>
          <p:cNvSpPr txBox="1"/>
          <p:nvPr/>
        </p:nvSpPr>
        <p:spPr>
          <a:xfrm>
            <a:off x="3742509" y="7701391"/>
            <a:ext cx="2606040" cy="923330"/>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制作には自己の実力を理解しておく必要性を感じた。</a:t>
            </a:r>
            <a:endParaRPr lang="en-US" altLang="ja-JP" dirty="0">
              <a:latin typeface="HGP明朝E" panose="02020900000000000000" pitchFamily="18" charset="-128"/>
              <a:ea typeface="HGP明朝E" panose="02020900000000000000" pitchFamily="18" charset="-128"/>
            </a:endParaRPr>
          </a:p>
        </p:txBody>
      </p:sp>
      <p:sp>
        <p:nvSpPr>
          <p:cNvPr id="21" name="テキスト ボックス 20"/>
          <p:cNvSpPr txBox="1"/>
          <p:nvPr/>
        </p:nvSpPr>
        <p:spPr>
          <a:xfrm>
            <a:off x="3935994" y="471130"/>
            <a:ext cx="11239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個人制作</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2519431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04</a:t>
            </a:r>
            <a:endParaRPr kumimoji="1" lang="ja-JP" altLang="en-US" dirty="0">
              <a:latin typeface="Sitka Text" panose="02000505000000020004" pitchFamily="2" charset="0"/>
            </a:endParaRPr>
          </a:p>
        </p:txBody>
      </p:sp>
      <p:sp>
        <p:nvSpPr>
          <p:cNvPr id="4" name="テキスト ボックス 3"/>
          <p:cNvSpPr txBox="1"/>
          <p:nvPr/>
        </p:nvSpPr>
        <p:spPr>
          <a:xfrm>
            <a:off x="228599" y="735394"/>
            <a:ext cx="3039911" cy="461665"/>
          </a:xfrm>
          <a:prstGeom prst="rect">
            <a:avLst/>
          </a:prstGeom>
          <a:noFill/>
          <a:ln>
            <a:noFill/>
          </a:ln>
        </p:spPr>
        <p:txBody>
          <a:bodyPr wrap="square" rtlCol="0">
            <a:spAutoFit/>
          </a:bodyPr>
          <a:lstStyle/>
          <a:p>
            <a:r>
              <a:rPr kumimoji="1" lang="ja-JP" altLang="en-US" sz="2400" dirty="0" err="1" smtClean="0">
                <a:latin typeface="HGP明朝E" panose="02020900000000000000" pitchFamily="18" charset="-128"/>
                <a:ea typeface="HGP明朝E" panose="02020900000000000000" pitchFamily="18" charset="-128"/>
              </a:rPr>
              <a:t>くろっくあどべんちゃ</a:t>
            </a:r>
            <a:r>
              <a:rPr kumimoji="1" lang="ja-JP" altLang="en-US" dirty="0" smtClean="0">
                <a:latin typeface="HGP明朝E" panose="02020900000000000000" pitchFamily="18" charset="-128"/>
                <a:ea typeface="HGP明朝E" panose="02020900000000000000" pitchFamily="18" charset="-128"/>
              </a:rPr>
              <a:t>ー</a:t>
            </a:r>
            <a:endParaRPr kumimoji="1" lang="ja-JP" altLang="en-US" dirty="0">
              <a:latin typeface="HGP明朝E" panose="02020900000000000000" pitchFamily="18" charset="-128"/>
              <a:ea typeface="HGP明朝E" panose="02020900000000000000" pitchFamily="18" charset="-128"/>
            </a:endParaRP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57355">
            <a:off x="450983" y="1370564"/>
            <a:ext cx="2981325" cy="2228465"/>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テキスト ボックス 10"/>
          <p:cNvSpPr txBox="1"/>
          <p:nvPr/>
        </p:nvSpPr>
        <p:spPr>
          <a:xfrm>
            <a:off x="350173" y="3743765"/>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sp>
        <p:nvSpPr>
          <p:cNvPr id="12" name="テキスト ボックス 11"/>
          <p:cNvSpPr txBox="1"/>
          <p:nvPr/>
        </p:nvSpPr>
        <p:spPr>
          <a:xfrm>
            <a:off x="337524" y="4113097"/>
            <a:ext cx="3208244" cy="1292662"/>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加速度のある物体の正常な当たり判定を取るために、</a:t>
            </a:r>
            <a:r>
              <a:rPr lang="en-US" altLang="ja-JP" sz="2000" dirty="0" smtClean="0">
                <a:solidFill>
                  <a:srgbClr val="FF0000"/>
                </a:solidFill>
                <a:latin typeface="HGP明朝E" panose="02020900000000000000" pitchFamily="18" charset="-128"/>
                <a:ea typeface="HGP明朝E" panose="02020900000000000000" pitchFamily="18" charset="-128"/>
              </a:rPr>
              <a:t>2D</a:t>
            </a:r>
            <a:r>
              <a:rPr lang="ja-JP" altLang="en-US" sz="2000" dirty="0" smtClean="0">
                <a:solidFill>
                  <a:srgbClr val="FF0000"/>
                </a:solidFill>
                <a:latin typeface="HGP明朝E" panose="02020900000000000000" pitchFamily="18" charset="-128"/>
                <a:ea typeface="HGP明朝E" panose="02020900000000000000" pitchFamily="18" charset="-128"/>
              </a:rPr>
              <a:t>ベクトルの計算を用いた当たり判定</a:t>
            </a:r>
            <a:r>
              <a:rPr lang="ja-JP" altLang="en-US" dirty="0" smtClean="0">
                <a:latin typeface="HGP明朝E" panose="02020900000000000000" pitchFamily="18" charset="-128"/>
                <a:ea typeface="HGP明朝E" panose="02020900000000000000" pitchFamily="18" charset="-128"/>
              </a:rPr>
              <a:t>を調べて取り入れたところ。</a:t>
            </a:r>
            <a:endParaRPr lang="ja-JP" altLang="en-US" dirty="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3742509" y="6407961"/>
            <a:ext cx="281596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学んだ</a:t>
            </a:r>
            <a:r>
              <a:rPr lang="ja-JP" altLang="en-US" dirty="0">
                <a:latin typeface="HGP明朝E" panose="02020900000000000000" pitchFamily="18" charset="-128"/>
                <a:ea typeface="HGP明朝E" panose="02020900000000000000" pitchFamily="18" charset="-128"/>
              </a:rPr>
              <a:t>点</a:t>
            </a:r>
            <a:endParaRPr kumimoji="1" lang="en-US" altLang="ja-JP" dirty="0" smtClean="0">
              <a:latin typeface="HGP明朝E" panose="02020900000000000000" pitchFamily="18" charset="-128"/>
              <a:ea typeface="HGP明朝E" panose="02020900000000000000" pitchFamily="18" charset="-128"/>
            </a:endParaRPr>
          </a:p>
        </p:txBody>
      </p:sp>
      <p:sp>
        <p:nvSpPr>
          <p:cNvPr id="14" name="テキスト ボックス 13"/>
          <p:cNvSpPr txBox="1"/>
          <p:nvPr/>
        </p:nvSpPr>
        <p:spPr>
          <a:xfrm>
            <a:off x="3742509" y="6778061"/>
            <a:ext cx="2606040" cy="646331"/>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事前に計画を立てて行動することが重要</a:t>
            </a:r>
            <a:endParaRPr lang="en-US" altLang="ja-JP" dirty="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3742509" y="7689844"/>
            <a:ext cx="2606040" cy="646331"/>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ゲーム制作には段階があることを学んだ。</a:t>
            </a:r>
            <a:endParaRPr lang="en-US" altLang="ja-JP" dirty="0" smtClean="0">
              <a:latin typeface="HGP明朝E" panose="02020900000000000000" pitchFamily="18" charset="-128"/>
              <a:ea typeface="HGP明朝E" panose="02020900000000000000" pitchFamily="18" charset="-128"/>
            </a:endParaRPr>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2509" y="3682847"/>
            <a:ext cx="2835173" cy="2122801"/>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4048">
            <a:off x="329091" y="6187669"/>
            <a:ext cx="3098177" cy="2378131"/>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テキスト ボックス 17"/>
          <p:cNvSpPr txBox="1"/>
          <p:nvPr/>
        </p:nvSpPr>
        <p:spPr>
          <a:xfrm>
            <a:off x="3939540" y="1394460"/>
            <a:ext cx="264305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19" name="テキスト ボックス 18"/>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C/C++</a:t>
            </a:r>
          </a:p>
          <a:p>
            <a:r>
              <a:rPr lang="en-US" altLang="ja-JP" dirty="0" smtClean="0">
                <a:latin typeface="HGP明朝E" panose="02020900000000000000" pitchFamily="18" charset="-128"/>
                <a:ea typeface="HGP明朝E" panose="02020900000000000000" pitchFamily="18" charset="-128"/>
              </a:rPr>
              <a:t>DirectX9</a:t>
            </a:r>
            <a:endParaRPr lang="en-US" altLang="ja-JP" dirty="0">
              <a:latin typeface="HGP明朝E" panose="02020900000000000000" pitchFamily="18" charset="-128"/>
              <a:ea typeface="HGP明朝E" panose="02020900000000000000" pitchFamily="18" charset="-128"/>
            </a:endParaRPr>
          </a:p>
        </p:txBody>
      </p:sp>
      <p:sp>
        <p:nvSpPr>
          <p:cNvPr id="20" name="テキスト ボックス 19"/>
          <p:cNvSpPr txBox="1"/>
          <p:nvPr/>
        </p:nvSpPr>
        <p:spPr>
          <a:xfrm>
            <a:off x="3939540" y="2416531"/>
            <a:ext cx="264305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21" name="テキスト ボックス 20"/>
          <p:cNvSpPr txBox="1"/>
          <p:nvPr/>
        </p:nvSpPr>
        <p:spPr>
          <a:xfrm>
            <a:off x="3939540" y="2746929"/>
            <a:ext cx="2785110" cy="369332"/>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2D</a:t>
            </a:r>
            <a:r>
              <a:rPr lang="ja-JP" altLang="en-US" dirty="0" smtClean="0">
                <a:latin typeface="HGP明朝E" panose="02020900000000000000" pitchFamily="18" charset="-128"/>
                <a:ea typeface="HGP明朝E" panose="02020900000000000000" pitchFamily="18" charset="-128"/>
              </a:rPr>
              <a:t>スクロールアクション</a:t>
            </a:r>
            <a:endParaRPr lang="ja-JP" altLang="en-US" dirty="0">
              <a:latin typeface="HGP明朝E" panose="02020900000000000000" pitchFamily="18" charset="-128"/>
              <a:ea typeface="HGP明朝E" panose="02020900000000000000" pitchFamily="18" charset="-128"/>
            </a:endParaRPr>
          </a:p>
        </p:txBody>
      </p:sp>
      <p:sp>
        <p:nvSpPr>
          <p:cNvPr id="26" name="テキスト ボックス 25"/>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二年次制作①</a:t>
            </a:r>
            <a:endParaRPr kumimoji="1" lang="ja-JP" altLang="en-US" sz="3200" dirty="0">
              <a:latin typeface="HGP明朝E" panose="02020900000000000000" pitchFamily="18" charset="-128"/>
              <a:ea typeface="HGP明朝E" panose="02020900000000000000" pitchFamily="18" charset="-128"/>
            </a:endParaRPr>
          </a:p>
        </p:txBody>
      </p:sp>
      <p:sp>
        <p:nvSpPr>
          <p:cNvPr id="27" name="テキスト ボックス 26"/>
          <p:cNvSpPr txBox="1"/>
          <p:nvPr/>
        </p:nvSpPr>
        <p:spPr>
          <a:xfrm>
            <a:off x="3935994" y="471130"/>
            <a:ext cx="11239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個人制作</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999542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05</a:t>
            </a:r>
            <a:endParaRPr kumimoji="1" lang="ja-JP" altLang="en-US" dirty="0">
              <a:latin typeface="Sitka Text" panose="02000505000000020004" pitchFamily="2" charset="0"/>
            </a:endParaRPr>
          </a:p>
        </p:txBody>
      </p:sp>
      <p:sp>
        <p:nvSpPr>
          <p:cNvPr id="4" name="テキスト ボックス 3"/>
          <p:cNvSpPr txBox="1"/>
          <p:nvPr/>
        </p:nvSpPr>
        <p:spPr>
          <a:xfrm>
            <a:off x="228599" y="734402"/>
            <a:ext cx="2724149" cy="461665"/>
          </a:xfrm>
          <a:prstGeom prst="rect">
            <a:avLst/>
          </a:prstGeom>
          <a:noFill/>
        </p:spPr>
        <p:txBody>
          <a:bodyPr wrap="square" rtlCol="0">
            <a:spAutoFit/>
          </a:bodyPr>
          <a:lstStyle/>
          <a:p>
            <a:r>
              <a:rPr lang="en-US" altLang="ja-JP" sz="2400" dirty="0" smtClean="0">
                <a:latin typeface="HGP明朝E" panose="02020900000000000000" pitchFamily="18" charset="-128"/>
                <a:ea typeface="HGP明朝E" panose="02020900000000000000" pitchFamily="18" charset="-128"/>
              </a:rPr>
              <a:t>3D</a:t>
            </a:r>
            <a:r>
              <a:rPr lang="ja-JP" altLang="en-US" sz="2400" dirty="0" smtClean="0">
                <a:latin typeface="HGP明朝E" panose="02020900000000000000" pitchFamily="18" charset="-128"/>
                <a:ea typeface="HGP明朝E" panose="02020900000000000000" pitchFamily="18" charset="-128"/>
              </a:rPr>
              <a:t>シューティング</a:t>
            </a:r>
            <a:endParaRPr kumimoji="1" lang="en-US" altLang="ja-JP" sz="2400" dirty="0" smtClean="0">
              <a:latin typeface="HGP明朝E" panose="02020900000000000000" pitchFamily="18" charset="-128"/>
              <a:ea typeface="HGP明朝E" panose="02020900000000000000" pitchFamily="18" charset="-128"/>
            </a:endParaRP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83115">
            <a:off x="344336" y="1394460"/>
            <a:ext cx="2924175" cy="1790700"/>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テキスト ボックス 9"/>
          <p:cNvSpPr txBox="1"/>
          <p:nvPr/>
        </p:nvSpPr>
        <p:spPr>
          <a:xfrm>
            <a:off x="3939540" y="1394460"/>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11" name="テキスト ボックス 10"/>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C/C++</a:t>
            </a:r>
          </a:p>
          <a:p>
            <a:r>
              <a:rPr lang="en-US" altLang="ja-JP" dirty="0" smtClean="0">
                <a:latin typeface="HGP明朝E" panose="02020900000000000000" pitchFamily="18" charset="-128"/>
                <a:ea typeface="HGP明朝E" panose="02020900000000000000" pitchFamily="18" charset="-128"/>
              </a:rPr>
              <a:t>DirectX9</a:t>
            </a:r>
            <a:endParaRPr lang="en-US" altLang="ja-JP" dirty="0">
              <a:latin typeface="HGP明朝E" panose="02020900000000000000" pitchFamily="18" charset="-128"/>
              <a:ea typeface="HGP明朝E" panose="02020900000000000000" pitchFamily="18" charset="-128"/>
            </a:endParaRPr>
          </a:p>
        </p:txBody>
      </p:sp>
      <p:sp>
        <p:nvSpPr>
          <p:cNvPr id="12" name="テキスト ボックス 11"/>
          <p:cNvSpPr txBox="1"/>
          <p:nvPr/>
        </p:nvSpPr>
        <p:spPr>
          <a:xfrm>
            <a:off x="3939540" y="2416531"/>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3939540" y="2746929"/>
            <a:ext cx="2446020" cy="369332"/>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シューティング</a:t>
            </a:r>
          </a:p>
        </p:txBody>
      </p:sp>
      <p:sp>
        <p:nvSpPr>
          <p:cNvPr id="14" name="テキスト ボックス 13"/>
          <p:cNvSpPr txBox="1"/>
          <p:nvPr/>
        </p:nvSpPr>
        <p:spPr>
          <a:xfrm>
            <a:off x="350173" y="3743765"/>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337524" y="4113097"/>
            <a:ext cx="3208244" cy="646331"/>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飛行機らしさを出すために、加速度を設けました。</a:t>
            </a:r>
            <a:endParaRPr lang="en-US" altLang="ja-JP" dirty="0" smtClean="0">
              <a:latin typeface="HGP明朝E" panose="02020900000000000000" pitchFamily="18" charset="-128"/>
              <a:ea typeface="HGP明朝E" panose="02020900000000000000" pitchFamily="18" charset="-128"/>
            </a:endParaRPr>
          </a:p>
        </p:txBody>
      </p:sp>
      <p:sp>
        <p:nvSpPr>
          <p:cNvPr id="16" name="テキスト ボックス 15"/>
          <p:cNvSpPr txBox="1"/>
          <p:nvPr/>
        </p:nvSpPr>
        <p:spPr>
          <a:xfrm>
            <a:off x="3742508" y="6407961"/>
            <a:ext cx="284008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学んだ</a:t>
            </a:r>
            <a:r>
              <a:rPr lang="ja-JP" altLang="en-US" dirty="0">
                <a:latin typeface="HGP明朝E" panose="02020900000000000000" pitchFamily="18" charset="-128"/>
                <a:ea typeface="HGP明朝E" panose="02020900000000000000" pitchFamily="18" charset="-128"/>
              </a:rPr>
              <a:t>点</a:t>
            </a:r>
            <a:endParaRPr kumimoji="1" lang="en-US" altLang="ja-JP" dirty="0" smtClean="0">
              <a:latin typeface="HGP明朝E" panose="02020900000000000000" pitchFamily="18" charset="-128"/>
              <a:ea typeface="HGP明朝E" panose="02020900000000000000" pitchFamily="18" charset="-128"/>
            </a:endParaRPr>
          </a:p>
        </p:txBody>
      </p:sp>
      <p:sp>
        <p:nvSpPr>
          <p:cNvPr id="17" name="テキスト ボックス 16"/>
          <p:cNvSpPr txBox="1"/>
          <p:nvPr/>
        </p:nvSpPr>
        <p:spPr>
          <a:xfrm>
            <a:off x="3742509" y="6778061"/>
            <a:ext cx="2606040" cy="646331"/>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3D</a:t>
            </a:r>
            <a:r>
              <a:rPr lang="ja-JP" altLang="en-US" dirty="0" smtClean="0">
                <a:latin typeface="HGP明朝E" panose="02020900000000000000" pitchFamily="18" charset="-128"/>
                <a:ea typeface="HGP明朝E" panose="02020900000000000000" pitchFamily="18" charset="-128"/>
              </a:rPr>
              <a:t>になると途端に制作コストが増えた。</a:t>
            </a:r>
            <a:endParaRPr lang="en-US" altLang="ja-JP" dirty="0">
              <a:latin typeface="HGP明朝E" panose="02020900000000000000" pitchFamily="18" charset="-128"/>
              <a:ea typeface="HGP明朝E" panose="02020900000000000000" pitchFamily="18" charset="-128"/>
            </a:endParaRPr>
          </a:p>
        </p:txBody>
      </p:sp>
      <p:sp>
        <p:nvSpPr>
          <p:cNvPr id="18" name="テキスト ボックス 17"/>
          <p:cNvSpPr txBox="1"/>
          <p:nvPr/>
        </p:nvSpPr>
        <p:spPr>
          <a:xfrm>
            <a:off x="3742509" y="7424392"/>
            <a:ext cx="2606040" cy="1200329"/>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こだわる所と、こだわり過ぎない所を決めて、先に形にする必要性がある事。</a:t>
            </a:r>
            <a:endParaRPr lang="en-US" altLang="ja-JP" dirty="0" smtClean="0">
              <a:latin typeface="HGP明朝E" panose="02020900000000000000" pitchFamily="18" charset="-128"/>
              <a:ea typeface="HGP明朝E" panose="02020900000000000000" pitchFamily="18" charset="-128"/>
            </a:endParaRPr>
          </a:p>
        </p:txBody>
      </p:sp>
      <p:sp>
        <p:nvSpPr>
          <p:cNvPr id="19" name="テキスト ボックス 18"/>
          <p:cNvSpPr txBox="1"/>
          <p:nvPr/>
        </p:nvSpPr>
        <p:spPr>
          <a:xfrm>
            <a:off x="337524" y="4759428"/>
            <a:ext cx="3208244" cy="646331"/>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敵の動きにランダム制をもたせ、複雑な動きに</a:t>
            </a:r>
            <a:r>
              <a:rPr lang="ja-JP" altLang="en-US" dirty="0" smtClean="0">
                <a:latin typeface="HGP明朝E" panose="02020900000000000000" pitchFamily="18" charset="-128"/>
                <a:ea typeface="HGP明朝E" panose="02020900000000000000" pitchFamily="18" charset="-128"/>
              </a:rPr>
              <a:t>しました。</a:t>
            </a:r>
            <a:endParaRPr lang="en-US" altLang="ja-JP" dirty="0" smtClean="0">
              <a:latin typeface="HGP明朝E" panose="02020900000000000000" pitchFamily="18" charset="-128"/>
              <a:ea typeface="HGP明朝E" panose="02020900000000000000" pitchFamily="18" charset="-128"/>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2510" y="3479373"/>
            <a:ext cx="2840080" cy="2101373"/>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5445">
            <a:off x="337524" y="6187586"/>
            <a:ext cx="3048000" cy="2274455"/>
          </a:xfrm>
          <a:prstGeom prst="rect">
            <a:avLst/>
          </a:prstGeom>
          <a:solidFill>
            <a:srgbClr val="FFFFFF">
              <a:shade val="85000"/>
            </a:srgbClr>
          </a:solidFill>
          <a:ln w="762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テキスト ボックス 23"/>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二年次制作②</a:t>
            </a:r>
            <a:endParaRPr kumimoji="1" lang="ja-JP" altLang="en-US" sz="3200" dirty="0">
              <a:latin typeface="HGP明朝E" panose="02020900000000000000" pitchFamily="18" charset="-128"/>
              <a:ea typeface="HGP明朝E" panose="02020900000000000000" pitchFamily="18" charset="-128"/>
            </a:endParaRPr>
          </a:p>
        </p:txBody>
      </p:sp>
      <p:sp>
        <p:nvSpPr>
          <p:cNvPr id="25" name="テキスト ボックス 24"/>
          <p:cNvSpPr txBox="1"/>
          <p:nvPr/>
        </p:nvSpPr>
        <p:spPr>
          <a:xfrm>
            <a:off x="3935994" y="471130"/>
            <a:ext cx="11239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個人制作</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2296660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06</a:t>
            </a:r>
            <a:endParaRPr kumimoji="1" lang="ja-JP" altLang="en-US" dirty="0">
              <a:latin typeface="Sitka Text" panose="02000505000000020004" pitchFamily="2" charset="0"/>
            </a:endParaRPr>
          </a:p>
        </p:txBody>
      </p:sp>
      <p:sp>
        <p:nvSpPr>
          <p:cNvPr id="5" name="テキスト ボックス 4"/>
          <p:cNvSpPr txBox="1"/>
          <p:nvPr/>
        </p:nvSpPr>
        <p:spPr>
          <a:xfrm>
            <a:off x="228599" y="732704"/>
            <a:ext cx="2724149" cy="461665"/>
          </a:xfrm>
          <a:prstGeom prst="rect">
            <a:avLst/>
          </a:prstGeom>
          <a:noFill/>
        </p:spPr>
        <p:txBody>
          <a:bodyPr wrap="square" rtlCol="0">
            <a:spAutoFit/>
          </a:bodyPr>
          <a:lstStyle/>
          <a:p>
            <a:r>
              <a:rPr lang="en-US" altLang="ja-JP" sz="2400" dirty="0" smtClean="0">
                <a:latin typeface="HGP明朝E" panose="02020900000000000000" pitchFamily="18" charset="-128"/>
                <a:ea typeface="HGP明朝E" panose="02020900000000000000" pitchFamily="18" charset="-128"/>
              </a:rPr>
              <a:t>Floating</a:t>
            </a:r>
            <a:endParaRPr kumimoji="1" lang="en-US" altLang="ja-JP" sz="2400" dirty="0" smtClean="0">
              <a:latin typeface="HGP明朝E" panose="02020900000000000000" pitchFamily="18" charset="-128"/>
              <a:ea typeface="HGP明朝E" panose="02020900000000000000" pitchFamily="18" charset="-128"/>
            </a:endParaRPr>
          </a:p>
        </p:txBody>
      </p:sp>
      <p:sp>
        <p:nvSpPr>
          <p:cNvPr id="7" name="テキスト ボックス 6"/>
          <p:cNvSpPr txBox="1"/>
          <p:nvPr/>
        </p:nvSpPr>
        <p:spPr>
          <a:xfrm>
            <a:off x="3939540" y="1394460"/>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8" name="テキスト ボックス 7"/>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C/C++</a:t>
            </a:r>
          </a:p>
          <a:p>
            <a:r>
              <a:rPr lang="en-US" altLang="ja-JP" dirty="0" smtClean="0">
                <a:latin typeface="HGP明朝E" panose="02020900000000000000" pitchFamily="18" charset="-128"/>
                <a:ea typeface="HGP明朝E" panose="02020900000000000000" pitchFamily="18" charset="-128"/>
              </a:rPr>
              <a:t>DirectX9</a:t>
            </a:r>
            <a:endParaRPr lang="en-US" altLang="ja-JP" dirty="0">
              <a:latin typeface="HGP明朝E" panose="02020900000000000000" pitchFamily="18" charset="-128"/>
              <a:ea typeface="HGP明朝E" panose="02020900000000000000" pitchFamily="18" charset="-128"/>
            </a:endParaRPr>
          </a:p>
        </p:txBody>
      </p:sp>
      <p:sp>
        <p:nvSpPr>
          <p:cNvPr id="9" name="テキスト ボックス 8"/>
          <p:cNvSpPr txBox="1"/>
          <p:nvPr/>
        </p:nvSpPr>
        <p:spPr>
          <a:xfrm>
            <a:off x="3939540" y="2416531"/>
            <a:ext cx="2446020" cy="369332"/>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10" name="テキスト ボックス 9"/>
          <p:cNvSpPr txBox="1"/>
          <p:nvPr/>
        </p:nvSpPr>
        <p:spPr>
          <a:xfrm>
            <a:off x="3939540" y="2746929"/>
            <a:ext cx="2446020" cy="369332"/>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２</a:t>
            </a:r>
            <a:r>
              <a:rPr lang="en-US" altLang="ja-JP" dirty="0" smtClean="0">
                <a:latin typeface="HGP明朝E" panose="02020900000000000000" pitchFamily="18" charset="-128"/>
                <a:ea typeface="HGP明朝E" panose="02020900000000000000" pitchFamily="18" charset="-128"/>
              </a:rPr>
              <a:t>D</a:t>
            </a:r>
            <a:r>
              <a:rPr lang="ja-JP" altLang="en-US" dirty="0" smtClean="0">
                <a:latin typeface="HGP明朝E" panose="02020900000000000000" pitchFamily="18" charset="-128"/>
                <a:ea typeface="HGP明朝E" panose="02020900000000000000" pitchFamily="18" charset="-128"/>
              </a:rPr>
              <a:t>パズルアクション</a:t>
            </a:r>
            <a:endParaRPr lang="ja-JP" altLang="en-US" dirty="0">
              <a:latin typeface="HGP明朝E" panose="02020900000000000000" pitchFamily="18" charset="-128"/>
              <a:ea typeface="HGP明朝E" panose="02020900000000000000" pitchFamily="18" charset="-128"/>
            </a:endParaRPr>
          </a:p>
        </p:txBody>
      </p:sp>
      <p:sp>
        <p:nvSpPr>
          <p:cNvPr id="11" name="テキスト ボックス 10"/>
          <p:cNvSpPr txBox="1"/>
          <p:nvPr/>
        </p:nvSpPr>
        <p:spPr>
          <a:xfrm>
            <a:off x="350173" y="3465314"/>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携わった点</a:t>
            </a:r>
            <a:endParaRPr kumimoji="1" lang="en-US" altLang="ja-JP" dirty="0" smtClean="0">
              <a:latin typeface="HGP明朝E" panose="02020900000000000000" pitchFamily="18" charset="-128"/>
              <a:ea typeface="HGP明朝E" panose="02020900000000000000" pitchFamily="18" charset="-128"/>
            </a:endParaRPr>
          </a:p>
        </p:txBody>
      </p:sp>
      <p:sp>
        <p:nvSpPr>
          <p:cNvPr id="12" name="テキスト ボックス 11"/>
          <p:cNvSpPr txBox="1"/>
          <p:nvPr/>
        </p:nvSpPr>
        <p:spPr>
          <a:xfrm>
            <a:off x="337524" y="3834646"/>
            <a:ext cx="3208244" cy="1200329"/>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・企画</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・企画書制作</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・メニュー画面のプログラム</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・マップ作成</a:t>
            </a:r>
            <a:endParaRPr lang="en-US" altLang="ja-JP" dirty="0" smtClean="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3742508" y="6407961"/>
            <a:ext cx="284008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学んだ</a:t>
            </a:r>
            <a:r>
              <a:rPr lang="ja-JP" altLang="en-US" dirty="0">
                <a:latin typeface="HGP明朝E" panose="02020900000000000000" pitchFamily="18" charset="-128"/>
                <a:ea typeface="HGP明朝E" panose="02020900000000000000" pitchFamily="18" charset="-128"/>
              </a:rPr>
              <a:t>点</a:t>
            </a:r>
            <a:endParaRPr kumimoji="1" lang="en-US" altLang="ja-JP" dirty="0" smtClean="0">
              <a:latin typeface="HGP明朝E" panose="02020900000000000000" pitchFamily="18" charset="-128"/>
              <a:ea typeface="HGP明朝E" panose="02020900000000000000" pitchFamily="18" charset="-128"/>
            </a:endParaRPr>
          </a:p>
        </p:txBody>
      </p:sp>
      <p:sp>
        <p:nvSpPr>
          <p:cNvPr id="14" name="テキスト ボックス 13"/>
          <p:cNvSpPr txBox="1"/>
          <p:nvPr/>
        </p:nvSpPr>
        <p:spPr>
          <a:xfrm>
            <a:off x="3742509" y="6778061"/>
            <a:ext cx="2606040" cy="923330"/>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初のチーム制作で、自主的に行動することの重要性を学んだ。</a:t>
            </a:r>
            <a:endParaRPr lang="en-US" altLang="ja-JP" dirty="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3742509" y="7701391"/>
            <a:ext cx="2606040" cy="1200329"/>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　チーム制作は個人で制作するものよりも格段に完成度が高いものが出来るということ。</a:t>
            </a:r>
            <a:endParaRPr lang="en-US" altLang="ja-JP" dirty="0" smtClean="0">
              <a:latin typeface="HGP明朝E" panose="02020900000000000000" pitchFamily="18" charset="-128"/>
              <a:ea typeface="HGP明朝E" panose="02020900000000000000" pitchFamily="18" charset="-128"/>
            </a:endParaRPr>
          </a:p>
        </p:txBody>
      </p:sp>
      <p:sp>
        <p:nvSpPr>
          <p:cNvPr id="16" name="テキスト ボックス 15"/>
          <p:cNvSpPr txBox="1"/>
          <p:nvPr/>
        </p:nvSpPr>
        <p:spPr>
          <a:xfrm>
            <a:off x="228600" y="5405759"/>
            <a:ext cx="3208244" cy="677108"/>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スクロール時にループするよう</a:t>
            </a:r>
            <a:r>
              <a:rPr lang="ja-JP" altLang="en-US" sz="2000" dirty="0" smtClean="0">
                <a:solidFill>
                  <a:srgbClr val="FF0000"/>
                </a:solidFill>
                <a:latin typeface="HGP明朝E" panose="02020900000000000000" pitchFamily="18" charset="-128"/>
                <a:ea typeface="HGP明朝E" panose="02020900000000000000" pitchFamily="18" charset="-128"/>
              </a:rPr>
              <a:t>双方向</a:t>
            </a:r>
            <a:r>
              <a:rPr lang="en-US" altLang="ja-JP" sz="2000" dirty="0" smtClean="0">
                <a:solidFill>
                  <a:srgbClr val="FF0000"/>
                </a:solidFill>
                <a:latin typeface="HGP明朝E" panose="02020900000000000000" pitchFamily="18" charset="-128"/>
                <a:ea typeface="HGP明朝E" panose="02020900000000000000" pitchFamily="18" charset="-128"/>
              </a:rPr>
              <a:t>List</a:t>
            </a:r>
            <a:r>
              <a:rPr lang="ja-JP" altLang="en-US" sz="2000" dirty="0" smtClean="0">
                <a:solidFill>
                  <a:srgbClr val="FF0000"/>
                </a:solidFill>
                <a:latin typeface="HGP明朝E" panose="02020900000000000000" pitchFamily="18" charset="-128"/>
                <a:ea typeface="HGP明朝E" panose="02020900000000000000" pitchFamily="18" charset="-128"/>
              </a:rPr>
              <a:t>を独学し実装</a:t>
            </a:r>
            <a:r>
              <a:rPr lang="ja-JP" altLang="en-US" dirty="0" smtClean="0">
                <a:latin typeface="HGP明朝E" panose="02020900000000000000" pitchFamily="18" charset="-128"/>
                <a:ea typeface="HGP明朝E" panose="02020900000000000000" pitchFamily="18" charset="-128"/>
              </a:rPr>
              <a:t>した。</a:t>
            </a:r>
            <a:endParaRPr lang="en-US" altLang="ja-JP" dirty="0" smtClean="0">
              <a:latin typeface="HGP明朝E" panose="02020900000000000000" pitchFamily="18" charset="-128"/>
              <a:ea typeface="HGP明朝E" panose="02020900000000000000" pitchFamily="18" charset="-128"/>
            </a:endParaRPr>
          </a:p>
        </p:txBody>
      </p:sp>
      <p:sp>
        <p:nvSpPr>
          <p:cNvPr id="20" name="テキスト ボックス 19"/>
          <p:cNvSpPr txBox="1"/>
          <p:nvPr/>
        </p:nvSpPr>
        <p:spPr>
          <a:xfrm>
            <a:off x="3939540" y="198120"/>
            <a:ext cx="228981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チーム制作</a:t>
            </a:r>
            <a:endParaRPr kumimoji="1" lang="ja-JP" altLang="en-US" dirty="0">
              <a:latin typeface="HGP明朝E" panose="02020900000000000000" pitchFamily="18" charset="-128"/>
              <a:ea typeface="HGP明朝E" panose="02020900000000000000" pitchFamily="18" charset="-128"/>
            </a:endParaRPr>
          </a:p>
        </p:txBody>
      </p:sp>
      <p:sp>
        <p:nvSpPr>
          <p:cNvPr id="21" name="テキスト ボックス 20"/>
          <p:cNvSpPr txBox="1"/>
          <p:nvPr/>
        </p:nvSpPr>
        <p:spPr>
          <a:xfrm>
            <a:off x="3939540" y="586015"/>
            <a:ext cx="26430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役職　：　副リーダー</a:t>
            </a:r>
            <a:endParaRPr kumimoji="1" lang="en-US" altLang="ja-JP" dirty="0" smtClean="0">
              <a:latin typeface="HGP明朝E" panose="02020900000000000000" pitchFamily="18" charset="-128"/>
              <a:ea typeface="HGP明朝E" panose="02020900000000000000" pitchFamily="18" charset="-128"/>
            </a:endParaRPr>
          </a:p>
        </p:txBody>
      </p:sp>
      <p:sp>
        <p:nvSpPr>
          <p:cNvPr id="22" name="テキスト ボックス 21"/>
          <p:cNvSpPr txBox="1"/>
          <p:nvPr/>
        </p:nvSpPr>
        <p:spPr>
          <a:xfrm>
            <a:off x="350173" y="5038710"/>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05059">
            <a:off x="484095" y="1388205"/>
            <a:ext cx="2952749" cy="1792209"/>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3932" y="4850624"/>
            <a:ext cx="2537236" cy="1226939"/>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3932" y="3614782"/>
            <a:ext cx="2526647" cy="1141047"/>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75072">
            <a:off x="465271" y="6696715"/>
            <a:ext cx="2952749" cy="1825704"/>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8" name="テキスト ボックス 27"/>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二年次制作③</a:t>
            </a:r>
            <a:endParaRPr kumimoji="1" lang="ja-JP" altLang="en-US" sz="3200"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3208994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07</a:t>
            </a:r>
            <a:endParaRPr kumimoji="1" lang="ja-JP" altLang="en-US" dirty="0">
              <a:latin typeface="Sitka Text" panose="02000505000000020004" pitchFamily="2" charset="0"/>
            </a:endParaRPr>
          </a:p>
        </p:txBody>
      </p:sp>
      <p:sp>
        <p:nvSpPr>
          <p:cNvPr id="5" name="テキスト ボックス 4"/>
          <p:cNvSpPr txBox="1"/>
          <p:nvPr/>
        </p:nvSpPr>
        <p:spPr>
          <a:xfrm>
            <a:off x="228599" y="733191"/>
            <a:ext cx="2724149" cy="461665"/>
          </a:xfrm>
          <a:prstGeom prst="rect">
            <a:avLst/>
          </a:prstGeom>
          <a:noFill/>
        </p:spPr>
        <p:txBody>
          <a:bodyPr wrap="square" rtlCol="0">
            <a:spAutoFit/>
          </a:bodyPr>
          <a:lstStyle/>
          <a:p>
            <a:r>
              <a:rPr kumimoji="1" lang="en-US" altLang="ja-JP" sz="2400" dirty="0" smtClean="0">
                <a:latin typeface="HGP明朝E" panose="02020900000000000000" pitchFamily="18" charset="-128"/>
                <a:ea typeface="HGP明朝E" panose="02020900000000000000" pitchFamily="18" charset="-128"/>
              </a:rPr>
              <a:t>CREA</a:t>
            </a:r>
          </a:p>
        </p:txBody>
      </p:sp>
      <p:sp>
        <p:nvSpPr>
          <p:cNvPr id="6" name="テキスト ボックス 5"/>
          <p:cNvSpPr txBox="1"/>
          <p:nvPr/>
        </p:nvSpPr>
        <p:spPr>
          <a:xfrm>
            <a:off x="3939540" y="1394460"/>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7" name="テキスト ボックス 6"/>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a:t>
            </a:r>
            <a:r>
              <a:rPr lang="ja-JP" altLang="en-US" dirty="0" smtClean="0">
                <a:latin typeface="HGP明朝E" panose="02020900000000000000" pitchFamily="18" charset="-128"/>
                <a:ea typeface="HGP明朝E" panose="02020900000000000000" pitchFamily="18" charset="-128"/>
              </a:rPr>
              <a:t>＃</a:t>
            </a:r>
            <a:endParaRPr lang="en-US" altLang="ja-JP" dirty="0" smtClean="0">
              <a:latin typeface="HGP明朝E" panose="02020900000000000000" pitchFamily="18" charset="-128"/>
              <a:ea typeface="HGP明朝E" panose="02020900000000000000" pitchFamily="18" charset="-128"/>
            </a:endParaRPr>
          </a:p>
          <a:p>
            <a:r>
              <a:rPr lang="en-US" altLang="ja-JP" dirty="0" smtClean="0">
                <a:latin typeface="HGP明朝E" panose="02020900000000000000" pitchFamily="18" charset="-128"/>
                <a:ea typeface="HGP明朝E" panose="02020900000000000000" pitchFamily="18" charset="-128"/>
              </a:rPr>
              <a:t>Unity</a:t>
            </a:r>
            <a:endParaRPr lang="en-US" altLang="ja-JP" dirty="0">
              <a:latin typeface="HGP明朝E" panose="02020900000000000000" pitchFamily="18" charset="-128"/>
              <a:ea typeface="HGP明朝E" panose="02020900000000000000" pitchFamily="18" charset="-128"/>
            </a:endParaRPr>
          </a:p>
        </p:txBody>
      </p:sp>
      <p:sp>
        <p:nvSpPr>
          <p:cNvPr id="8" name="テキスト ボックス 7"/>
          <p:cNvSpPr txBox="1"/>
          <p:nvPr/>
        </p:nvSpPr>
        <p:spPr>
          <a:xfrm>
            <a:off x="3939540" y="2416531"/>
            <a:ext cx="266569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9" name="テキスト ボックス 8"/>
          <p:cNvSpPr txBox="1"/>
          <p:nvPr/>
        </p:nvSpPr>
        <p:spPr>
          <a:xfrm>
            <a:off x="3939540" y="2746929"/>
            <a:ext cx="2446020" cy="369332"/>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２</a:t>
            </a:r>
            <a:r>
              <a:rPr lang="en-US" altLang="ja-JP" dirty="0" smtClean="0">
                <a:latin typeface="HGP明朝E" panose="02020900000000000000" pitchFamily="18" charset="-128"/>
                <a:ea typeface="HGP明朝E" panose="02020900000000000000" pitchFamily="18" charset="-128"/>
              </a:rPr>
              <a:t>D</a:t>
            </a:r>
            <a:r>
              <a:rPr lang="ja-JP" altLang="en-US" dirty="0" smtClean="0">
                <a:latin typeface="HGP明朝E" panose="02020900000000000000" pitchFamily="18" charset="-128"/>
                <a:ea typeface="HGP明朝E" panose="02020900000000000000" pitchFamily="18" charset="-128"/>
              </a:rPr>
              <a:t>パズルアクション</a:t>
            </a:r>
            <a:endParaRPr lang="ja-JP" altLang="en-US" dirty="0">
              <a:latin typeface="HGP明朝E" panose="02020900000000000000" pitchFamily="18" charset="-128"/>
              <a:ea typeface="HGP明朝E" panose="02020900000000000000" pitchFamily="18" charset="-128"/>
            </a:endParaRPr>
          </a:p>
        </p:txBody>
      </p:sp>
      <p:sp>
        <p:nvSpPr>
          <p:cNvPr id="10" name="テキスト ボックス 9"/>
          <p:cNvSpPr txBox="1"/>
          <p:nvPr/>
        </p:nvSpPr>
        <p:spPr>
          <a:xfrm>
            <a:off x="3939540" y="198120"/>
            <a:ext cx="228981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チーム制作</a:t>
            </a:r>
            <a:endParaRPr kumimoji="1" lang="ja-JP" altLang="en-US" dirty="0">
              <a:latin typeface="HGP明朝E" panose="02020900000000000000" pitchFamily="18" charset="-128"/>
              <a:ea typeface="HGP明朝E" panose="02020900000000000000" pitchFamily="18" charset="-128"/>
            </a:endParaRPr>
          </a:p>
        </p:txBody>
      </p:sp>
      <p:sp>
        <p:nvSpPr>
          <p:cNvPr id="11" name="テキスト ボックス 10"/>
          <p:cNvSpPr txBox="1"/>
          <p:nvPr/>
        </p:nvSpPr>
        <p:spPr>
          <a:xfrm>
            <a:off x="3939540" y="586015"/>
            <a:ext cx="26430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役職　：　副リーダー</a:t>
            </a:r>
            <a:endParaRPr kumimoji="1" lang="en-US" altLang="ja-JP" dirty="0" smtClean="0">
              <a:latin typeface="HGP明朝E" panose="02020900000000000000" pitchFamily="18" charset="-128"/>
              <a:ea typeface="HGP明朝E" panose="02020900000000000000" pitchFamily="18" charset="-128"/>
            </a:endParaRPr>
          </a:p>
        </p:txBody>
      </p:sp>
      <p:sp>
        <p:nvSpPr>
          <p:cNvPr id="12" name="テキスト ボックス 11"/>
          <p:cNvSpPr txBox="1"/>
          <p:nvPr/>
        </p:nvSpPr>
        <p:spPr>
          <a:xfrm>
            <a:off x="350173" y="3465314"/>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携わった点</a:t>
            </a:r>
            <a:endParaRPr kumimoji="1" lang="en-US" altLang="ja-JP" dirty="0" smtClean="0">
              <a:latin typeface="HGP明朝E" panose="02020900000000000000" pitchFamily="18" charset="-128"/>
              <a:ea typeface="HGP明朝E" panose="02020900000000000000" pitchFamily="18" charset="-128"/>
            </a:endParaRPr>
          </a:p>
        </p:txBody>
      </p:sp>
      <p:sp>
        <p:nvSpPr>
          <p:cNvPr id="13" name="テキスト ボックス 12"/>
          <p:cNvSpPr txBox="1"/>
          <p:nvPr/>
        </p:nvSpPr>
        <p:spPr>
          <a:xfrm>
            <a:off x="337524" y="3834646"/>
            <a:ext cx="3208244" cy="1200329"/>
          </a:xfrm>
          <a:prstGeom prst="rect">
            <a:avLst/>
          </a:prstGeom>
          <a:noFill/>
        </p:spPr>
        <p:txBody>
          <a:bodyPr wrap="square" rtlCol="0">
            <a:spAutoFit/>
          </a:bodyPr>
          <a:lstStyle/>
          <a:p>
            <a:r>
              <a:rPr lang="ja-JP" altLang="en-US" dirty="0" smtClean="0">
                <a:latin typeface="HGP明朝E" panose="02020900000000000000" pitchFamily="18" charset="-128"/>
                <a:ea typeface="HGP明朝E" panose="02020900000000000000" pitchFamily="18" charset="-128"/>
              </a:rPr>
              <a:t>・キャラクター制御</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・パズル演出</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・星を創る描写</a:t>
            </a:r>
            <a:endParaRPr lang="en-US" altLang="ja-JP" dirty="0" smtClean="0">
              <a:latin typeface="HGP明朝E" panose="02020900000000000000" pitchFamily="18" charset="-128"/>
              <a:ea typeface="HGP明朝E" panose="02020900000000000000" pitchFamily="18" charset="-128"/>
            </a:endParaRPr>
          </a:p>
          <a:p>
            <a:r>
              <a:rPr lang="ja-JP" altLang="en-US" dirty="0" smtClean="0">
                <a:latin typeface="HGP明朝E" panose="02020900000000000000" pitchFamily="18" charset="-128"/>
                <a:ea typeface="HGP明朝E" panose="02020900000000000000" pitchFamily="18" charset="-128"/>
              </a:rPr>
              <a:t>・ステージ制御</a:t>
            </a:r>
            <a:endParaRPr lang="en-US" altLang="ja-JP" dirty="0" smtClean="0">
              <a:latin typeface="HGP明朝E" panose="02020900000000000000" pitchFamily="18" charset="-128"/>
              <a:ea typeface="HGP明朝E" panose="02020900000000000000" pitchFamily="18" charset="-128"/>
            </a:endParaRPr>
          </a:p>
        </p:txBody>
      </p:sp>
      <p:sp>
        <p:nvSpPr>
          <p:cNvPr id="14" name="テキスト ボックス 13"/>
          <p:cNvSpPr txBox="1"/>
          <p:nvPr/>
        </p:nvSpPr>
        <p:spPr>
          <a:xfrm>
            <a:off x="337524" y="5404307"/>
            <a:ext cx="3208244" cy="1261884"/>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特に星を創るという描写の為に</a:t>
            </a:r>
            <a:r>
              <a:rPr lang="ja-JP" altLang="en-US" sz="2000" dirty="0" smtClean="0">
                <a:solidFill>
                  <a:srgbClr val="FF0000"/>
                </a:solidFill>
                <a:latin typeface="HGP明朝E" panose="02020900000000000000" pitchFamily="18" charset="-128"/>
                <a:ea typeface="HGP明朝E" panose="02020900000000000000" pitchFamily="18" charset="-128"/>
              </a:rPr>
              <a:t>リアルタイムテクスチャレンダリングを調べて実装</a:t>
            </a:r>
            <a:r>
              <a:rPr lang="ja-JP" altLang="en-US" dirty="0" smtClean="0">
                <a:latin typeface="HGP明朝E" panose="02020900000000000000" pitchFamily="18" charset="-128"/>
                <a:ea typeface="HGP明朝E" panose="02020900000000000000" pitchFamily="18" charset="-128"/>
              </a:rPr>
              <a:t>したとこ</a:t>
            </a:r>
            <a:r>
              <a:rPr lang="ja-JP" altLang="en-US" dirty="0">
                <a:latin typeface="HGP明朝E" panose="02020900000000000000" pitchFamily="18" charset="-128"/>
                <a:ea typeface="HGP明朝E" panose="02020900000000000000" pitchFamily="18" charset="-128"/>
              </a:rPr>
              <a:t>ろ</a:t>
            </a:r>
            <a:endParaRPr lang="en-US" altLang="ja-JP" dirty="0" smtClean="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350173" y="5038710"/>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sp>
        <p:nvSpPr>
          <p:cNvPr id="17" name="テキスト ボックス 16"/>
          <p:cNvSpPr txBox="1"/>
          <p:nvPr/>
        </p:nvSpPr>
        <p:spPr>
          <a:xfrm>
            <a:off x="3742508" y="6407961"/>
            <a:ext cx="284008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学んだ</a:t>
            </a:r>
            <a:r>
              <a:rPr lang="ja-JP" altLang="en-US" dirty="0">
                <a:latin typeface="HGP明朝E" panose="02020900000000000000" pitchFamily="18" charset="-128"/>
                <a:ea typeface="HGP明朝E" panose="02020900000000000000" pitchFamily="18" charset="-128"/>
              </a:rPr>
              <a:t>点</a:t>
            </a:r>
            <a:endParaRPr kumimoji="1" lang="en-US" altLang="ja-JP" dirty="0" smtClean="0">
              <a:latin typeface="HGP明朝E" panose="02020900000000000000" pitchFamily="18" charset="-128"/>
              <a:ea typeface="HGP明朝E" panose="02020900000000000000" pitchFamily="18" charset="-128"/>
            </a:endParaRPr>
          </a:p>
        </p:txBody>
      </p:sp>
      <p:sp>
        <p:nvSpPr>
          <p:cNvPr id="18" name="テキスト ボックス 17"/>
          <p:cNvSpPr txBox="1"/>
          <p:nvPr/>
        </p:nvSpPr>
        <p:spPr>
          <a:xfrm>
            <a:off x="3742509" y="6778061"/>
            <a:ext cx="2606040" cy="923330"/>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自身の考えを人に説明する時は図解をしたほうが伝えやすいということ。</a:t>
            </a:r>
            <a:endParaRPr lang="en-US" altLang="ja-JP" dirty="0">
              <a:latin typeface="HGP明朝E" panose="02020900000000000000" pitchFamily="18" charset="-128"/>
              <a:ea typeface="HGP明朝E" panose="02020900000000000000" pitchFamily="18"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64582">
            <a:off x="407907" y="1419033"/>
            <a:ext cx="2860604" cy="1767889"/>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t="8917" b="5870"/>
          <a:stretch/>
        </p:blipFill>
        <p:spPr>
          <a:xfrm>
            <a:off x="3779808" y="4818950"/>
            <a:ext cx="2802781" cy="1274734"/>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t="8518" b="5612"/>
          <a:stretch/>
        </p:blipFill>
        <p:spPr>
          <a:xfrm>
            <a:off x="3771077" y="3405848"/>
            <a:ext cx="2811512" cy="1380890"/>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テキスト ボックス 20"/>
          <p:cNvSpPr txBox="1"/>
          <p:nvPr/>
        </p:nvSpPr>
        <p:spPr>
          <a:xfrm>
            <a:off x="3742509" y="7701391"/>
            <a:ext cx="2606040" cy="923330"/>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人</a:t>
            </a:r>
            <a:r>
              <a:rPr lang="ja-JP" altLang="en-US" dirty="0" smtClean="0">
                <a:latin typeface="HGP明朝E" panose="02020900000000000000" pitchFamily="18" charset="-128"/>
                <a:ea typeface="HGP明朝E" panose="02020900000000000000" pitchFamily="18" charset="-128"/>
              </a:rPr>
              <a:t>に聞くことを恐れてはならない。分からないことは調べて聞くこと </a:t>
            </a:r>
            <a:r>
              <a:rPr lang="en-US" altLang="ja-JP" dirty="0" smtClean="0">
                <a:latin typeface="HGP明朝E" panose="02020900000000000000" pitchFamily="18" charset="-128"/>
                <a:ea typeface="HGP明朝E" panose="02020900000000000000" pitchFamily="18" charset="-128"/>
              </a:rPr>
              <a:t>etc…</a:t>
            </a:r>
            <a:endParaRPr lang="en-US" altLang="ja-JP" dirty="0">
              <a:latin typeface="HGP明朝E" panose="02020900000000000000" pitchFamily="18" charset="-128"/>
              <a:ea typeface="HGP明朝E" panose="02020900000000000000" pitchFamily="18" charset="-128"/>
            </a:endParaRPr>
          </a:p>
        </p:txBody>
      </p:sp>
      <p:pic>
        <p:nvPicPr>
          <p:cNvPr id="22" name="図 21"/>
          <p:cNvPicPr>
            <a:picLocks noChangeAspect="1"/>
          </p:cNvPicPr>
          <p:nvPr/>
        </p:nvPicPr>
        <p:blipFill rotWithShape="1">
          <a:blip r:embed="rId5">
            <a:extLst>
              <a:ext uri="{28A0092B-C50C-407E-A947-70E740481C1C}">
                <a14:useLocalDpi xmlns:a14="http://schemas.microsoft.com/office/drawing/2010/main" val="0"/>
              </a:ext>
            </a:extLst>
          </a:blip>
          <a:srcRect t="9474"/>
          <a:stretch/>
        </p:blipFill>
        <p:spPr>
          <a:xfrm rot="564582">
            <a:off x="429615" y="6777293"/>
            <a:ext cx="3024062" cy="1864195"/>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4" name="テキスト ボックス 23"/>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三年次制作①</a:t>
            </a:r>
            <a:endParaRPr kumimoji="1" lang="ja-JP" altLang="en-US" sz="3200"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2842526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0" y="0"/>
            <a:ext cx="6858000" cy="9906000"/>
          </a:xfrm>
          <a:prstGeom prst="rect">
            <a:avLst/>
          </a:prstGeom>
          <a:solidFill>
            <a:schemeClr val="accent1">
              <a:lumMod val="20000"/>
              <a:lumOff val="80000"/>
            </a:schemeClr>
          </a:solidFill>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268511" y="9343447"/>
            <a:ext cx="579813" cy="369332"/>
          </a:xfrm>
          <a:prstGeom prst="rect">
            <a:avLst/>
          </a:prstGeom>
          <a:noFill/>
        </p:spPr>
        <p:txBody>
          <a:bodyPr wrap="square" rtlCol="0">
            <a:spAutoFit/>
          </a:bodyPr>
          <a:lstStyle/>
          <a:p>
            <a:pPr algn="ctr"/>
            <a:r>
              <a:rPr lang="en-US" altLang="ja-JP" dirty="0" smtClean="0">
                <a:latin typeface="Sitka Text" panose="02000505000000020004" pitchFamily="2" charset="0"/>
              </a:rPr>
              <a:t>08</a:t>
            </a:r>
            <a:endParaRPr kumimoji="1" lang="ja-JP" altLang="en-US" dirty="0">
              <a:latin typeface="Sitka Text" panose="02000505000000020004" pitchFamily="2" charset="0"/>
            </a:endParaRPr>
          </a:p>
        </p:txBody>
      </p:sp>
      <p:sp>
        <p:nvSpPr>
          <p:cNvPr id="4" name="テキスト ボックス 3"/>
          <p:cNvSpPr txBox="1"/>
          <p:nvPr/>
        </p:nvSpPr>
        <p:spPr>
          <a:xfrm>
            <a:off x="228599" y="735394"/>
            <a:ext cx="2724149" cy="461665"/>
          </a:xfrm>
          <a:prstGeom prst="rect">
            <a:avLst/>
          </a:prstGeom>
          <a:noFill/>
        </p:spPr>
        <p:txBody>
          <a:bodyPr wrap="square" rtlCol="0">
            <a:spAutoFit/>
          </a:bodyPr>
          <a:lstStyle/>
          <a:p>
            <a:r>
              <a:rPr kumimoji="1" lang="en-US" altLang="ja-JP" sz="2400" dirty="0" smtClean="0">
                <a:latin typeface="HGP明朝E" panose="02020900000000000000" pitchFamily="18" charset="-128"/>
                <a:ea typeface="HGP明朝E" panose="02020900000000000000" pitchFamily="18" charset="-128"/>
              </a:rPr>
              <a:t>DOGFITE</a:t>
            </a:r>
          </a:p>
        </p:txBody>
      </p:sp>
      <p:sp>
        <p:nvSpPr>
          <p:cNvPr id="5" name="テキスト ボックス 4"/>
          <p:cNvSpPr txBox="1"/>
          <p:nvPr/>
        </p:nvSpPr>
        <p:spPr>
          <a:xfrm>
            <a:off x="3939540" y="1394460"/>
            <a:ext cx="266211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制作環境</a:t>
            </a:r>
            <a:endParaRPr lang="en-US" altLang="ja-JP" dirty="0">
              <a:latin typeface="HGP明朝E" panose="02020900000000000000" pitchFamily="18" charset="-128"/>
              <a:ea typeface="HGP明朝E" panose="02020900000000000000" pitchFamily="18" charset="-128"/>
            </a:endParaRPr>
          </a:p>
        </p:txBody>
      </p:sp>
      <p:sp>
        <p:nvSpPr>
          <p:cNvPr id="6" name="テキスト ボックス 5"/>
          <p:cNvSpPr txBox="1"/>
          <p:nvPr/>
        </p:nvSpPr>
        <p:spPr>
          <a:xfrm>
            <a:off x="3939540" y="1763792"/>
            <a:ext cx="2643050" cy="646331"/>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C/C++</a:t>
            </a:r>
          </a:p>
          <a:p>
            <a:r>
              <a:rPr lang="en-US" altLang="ja-JP" dirty="0" smtClean="0">
                <a:latin typeface="HGP明朝E" panose="02020900000000000000" pitchFamily="18" charset="-128"/>
                <a:ea typeface="HGP明朝E" panose="02020900000000000000" pitchFamily="18" charset="-128"/>
              </a:rPr>
              <a:t>DirectX11</a:t>
            </a:r>
            <a:endParaRPr lang="en-US" altLang="ja-JP" dirty="0">
              <a:latin typeface="HGP明朝E" panose="02020900000000000000" pitchFamily="18" charset="-128"/>
              <a:ea typeface="HGP明朝E" panose="02020900000000000000" pitchFamily="18" charset="-128"/>
            </a:endParaRPr>
          </a:p>
        </p:txBody>
      </p:sp>
      <p:sp>
        <p:nvSpPr>
          <p:cNvPr id="7" name="テキスト ボックス 6"/>
          <p:cNvSpPr txBox="1"/>
          <p:nvPr/>
        </p:nvSpPr>
        <p:spPr>
          <a:xfrm>
            <a:off x="3939540" y="2416531"/>
            <a:ext cx="266211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ジャンル</a:t>
            </a:r>
            <a:endParaRPr lang="en-US" altLang="ja-JP" dirty="0">
              <a:latin typeface="HGP明朝E" panose="02020900000000000000" pitchFamily="18" charset="-128"/>
              <a:ea typeface="HGP明朝E" panose="02020900000000000000" pitchFamily="18" charset="-128"/>
            </a:endParaRPr>
          </a:p>
        </p:txBody>
      </p:sp>
      <p:sp>
        <p:nvSpPr>
          <p:cNvPr id="8" name="テキスト ボックス 7"/>
          <p:cNvSpPr txBox="1"/>
          <p:nvPr/>
        </p:nvSpPr>
        <p:spPr>
          <a:xfrm>
            <a:off x="3939540" y="2746929"/>
            <a:ext cx="2446020" cy="369332"/>
          </a:xfrm>
          <a:prstGeom prst="rect">
            <a:avLst/>
          </a:prstGeom>
          <a:noFill/>
        </p:spPr>
        <p:txBody>
          <a:bodyPr wrap="square" rtlCol="0">
            <a:spAutoFit/>
          </a:bodyPr>
          <a:lstStyle/>
          <a:p>
            <a:r>
              <a:rPr lang="en-US" altLang="ja-JP" dirty="0" smtClean="0">
                <a:latin typeface="HGP明朝E" panose="02020900000000000000" pitchFamily="18" charset="-128"/>
                <a:ea typeface="HGP明朝E" panose="02020900000000000000" pitchFamily="18" charset="-128"/>
              </a:rPr>
              <a:t>3D</a:t>
            </a:r>
            <a:r>
              <a:rPr lang="ja-JP" altLang="en-US" dirty="0" smtClean="0">
                <a:latin typeface="HGP明朝E" panose="02020900000000000000" pitchFamily="18" charset="-128"/>
                <a:ea typeface="HGP明朝E" panose="02020900000000000000" pitchFamily="18" charset="-128"/>
              </a:rPr>
              <a:t>シューティング</a:t>
            </a:r>
            <a:endParaRPr lang="ja-JP" altLang="en-US" dirty="0">
              <a:latin typeface="HGP明朝E" panose="02020900000000000000" pitchFamily="18" charset="-128"/>
              <a:ea typeface="HGP明朝E" panose="02020900000000000000" pitchFamily="18" charset="-128"/>
            </a:endParaRPr>
          </a:p>
        </p:txBody>
      </p:sp>
      <p:sp>
        <p:nvSpPr>
          <p:cNvPr id="15" name="テキスト ボックス 14"/>
          <p:cNvSpPr txBox="1"/>
          <p:nvPr/>
        </p:nvSpPr>
        <p:spPr>
          <a:xfrm>
            <a:off x="3742508" y="6407961"/>
            <a:ext cx="283627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dirty="0" smtClean="0">
                <a:latin typeface="HGP明朝E" panose="02020900000000000000" pitchFamily="18" charset="-128"/>
                <a:ea typeface="HGP明朝E" panose="02020900000000000000" pitchFamily="18" charset="-128"/>
              </a:rPr>
              <a:t>学んだ</a:t>
            </a:r>
            <a:r>
              <a:rPr lang="ja-JP" altLang="en-US" dirty="0">
                <a:latin typeface="HGP明朝E" panose="02020900000000000000" pitchFamily="18" charset="-128"/>
                <a:ea typeface="HGP明朝E" panose="02020900000000000000" pitchFamily="18" charset="-128"/>
              </a:rPr>
              <a:t>点</a:t>
            </a:r>
            <a:endParaRPr kumimoji="1" lang="en-US" altLang="ja-JP" dirty="0" smtClean="0">
              <a:latin typeface="HGP明朝E" panose="02020900000000000000" pitchFamily="18" charset="-128"/>
              <a:ea typeface="HGP明朝E" panose="02020900000000000000" pitchFamily="18" charset="-128"/>
            </a:endParaRPr>
          </a:p>
        </p:txBody>
      </p:sp>
      <p:sp>
        <p:nvSpPr>
          <p:cNvPr id="16" name="テキスト ボックス 15"/>
          <p:cNvSpPr txBox="1"/>
          <p:nvPr/>
        </p:nvSpPr>
        <p:spPr>
          <a:xfrm>
            <a:off x="3742509" y="6778061"/>
            <a:ext cx="2606040" cy="1200329"/>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en-US" altLang="ja-JP" dirty="0" smtClean="0">
                <a:latin typeface="HGP明朝E" panose="02020900000000000000" pitchFamily="18" charset="-128"/>
                <a:ea typeface="HGP明朝E" panose="02020900000000000000" pitchFamily="18" charset="-128"/>
              </a:rPr>
              <a:t>HLSL</a:t>
            </a:r>
            <a:r>
              <a:rPr lang="ja-JP" altLang="en-US" dirty="0" smtClean="0">
                <a:latin typeface="HGP明朝E" panose="02020900000000000000" pitchFamily="18" charset="-128"/>
                <a:ea typeface="HGP明朝E" panose="02020900000000000000" pitchFamily="18" charset="-128"/>
              </a:rPr>
              <a:t>を使った</a:t>
            </a:r>
            <a:r>
              <a:rPr lang="en-US" altLang="ja-JP" dirty="0" err="1" smtClean="0">
                <a:latin typeface="HGP明朝E" panose="02020900000000000000" pitchFamily="18" charset="-128"/>
                <a:ea typeface="HGP明朝E" panose="02020900000000000000" pitchFamily="18" charset="-128"/>
              </a:rPr>
              <a:t>shader</a:t>
            </a:r>
            <a:r>
              <a:rPr lang="ja-JP" altLang="en-US" dirty="0" smtClean="0">
                <a:latin typeface="HGP明朝E" panose="02020900000000000000" pitchFamily="18" charset="-128"/>
                <a:ea typeface="HGP明朝E" panose="02020900000000000000" pitchFamily="18" charset="-128"/>
              </a:rPr>
              <a:t>やバッファのセットなど</a:t>
            </a:r>
            <a:r>
              <a:rPr lang="en-US" altLang="ja-JP" dirty="0">
                <a:latin typeface="HGP明朝E" panose="02020900000000000000" pitchFamily="18" charset="-128"/>
                <a:ea typeface="HGP明朝E" panose="02020900000000000000" pitchFamily="18" charset="-128"/>
              </a:rPr>
              <a:t>DirectX11</a:t>
            </a:r>
            <a:r>
              <a:rPr lang="ja-JP" altLang="en-US" dirty="0">
                <a:latin typeface="HGP明朝E" panose="02020900000000000000" pitchFamily="18" charset="-128"/>
                <a:ea typeface="HGP明朝E" panose="02020900000000000000" pitchFamily="18" charset="-128"/>
              </a:rPr>
              <a:t>の知識</a:t>
            </a:r>
            <a:r>
              <a:rPr lang="ja-JP" altLang="en-US" dirty="0" smtClean="0">
                <a:latin typeface="HGP明朝E" panose="02020900000000000000" pitchFamily="18" charset="-128"/>
                <a:ea typeface="HGP明朝E" panose="02020900000000000000" pitchFamily="18" charset="-128"/>
              </a:rPr>
              <a:t>を学べた</a:t>
            </a:r>
            <a:r>
              <a:rPr lang="ja-JP" altLang="en-US" dirty="0">
                <a:latin typeface="HGP明朝E" panose="02020900000000000000" pitchFamily="18" charset="-128"/>
                <a:ea typeface="HGP明朝E" panose="02020900000000000000" pitchFamily="18" charset="-128"/>
              </a:rPr>
              <a:t>所。</a:t>
            </a:r>
            <a:endParaRPr lang="en-US" altLang="ja-JP" dirty="0">
              <a:latin typeface="HGP明朝E" panose="02020900000000000000" pitchFamily="18" charset="-128"/>
              <a:ea typeface="HGP明朝E" panose="02020900000000000000" pitchFamily="18" charset="-128"/>
            </a:endParaRPr>
          </a:p>
        </p:txBody>
      </p:sp>
      <p:sp>
        <p:nvSpPr>
          <p:cNvPr id="20" name="テキスト ボックス 19"/>
          <p:cNvSpPr txBox="1"/>
          <p:nvPr/>
        </p:nvSpPr>
        <p:spPr>
          <a:xfrm>
            <a:off x="3742509" y="7955044"/>
            <a:ext cx="2606040" cy="923330"/>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可読</a:t>
            </a:r>
            <a:r>
              <a:rPr lang="ja-JP" altLang="en-US" dirty="0" smtClean="0">
                <a:latin typeface="HGP明朝E" panose="02020900000000000000" pitchFamily="18" charset="-128"/>
                <a:ea typeface="HGP明朝E" panose="02020900000000000000" pitchFamily="18" charset="-128"/>
              </a:rPr>
              <a:t>性のあるソースコードを作る必要性を認知しました。</a:t>
            </a:r>
            <a:endParaRPr lang="en-US" altLang="ja-JP" dirty="0">
              <a:latin typeface="HGP明朝E" panose="02020900000000000000" pitchFamily="18" charset="-128"/>
              <a:ea typeface="HGP明朝E" panose="02020900000000000000" pitchFamily="18" charset="-128"/>
            </a:endParaRPr>
          </a:p>
        </p:txBody>
      </p:sp>
      <p:sp>
        <p:nvSpPr>
          <p:cNvPr id="22" name="テキスト ボックス 21"/>
          <p:cNvSpPr txBox="1"/>
          <p:nvPr/>
        </p:nvSpPr>
        <p:spPr>
          <a:xfrm>
            <a:off x="350173" y="3743765"/>
            <a:ext cx="320824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アピールポイント</a:t>
            </a:r>
            <a:endParaRPr kumimoji="1" lang="en-US" altLang="ja-JP" dirty="0" smtClean="0">
              <a:latin typeface="HGP明朝E" panose="02020900000000000000" pitchFamily="18" charset="-128"/>
              <a:ea typeface="HGP明朝E" panose="02020900000000000000" pitchFamily="18" charset="-128"/>
            </a:endParaRPr>
          </a:p>
        </p:txBody>
      </p:sp>
      <p:sp>
        <p:nvSpPr>
          <p:cNvPr id="23" name="テキスト ボックス 22"/>
          <p:cNvSpPr txBox="1"/>
          <p:nvPr/>
        </p:nvSpPr>
        <p:spPr>
          <a:xfrm>
            <a:off x="337524" y="4113097"/>
            <a:ext cx="3208244" cy="707886"/>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ja-JP" altLang="en-US" dirty="0" smtClean="0">
                <a:latin typeface="HGP明朝E" panose="02020900000000000000" pitchFamily="18" charset="-128"/>
                <a:ea typeface="HGP明朝E" panose="02020900000000000000" pitchFamily="18" charset="-128"/>
              </a:rPr>
              <a:t>カメラの切り替えで</a:t>
            </a:r>
            <a:r>
              <a:rPr lang="ja-JP" altLang="en-US" sz="2000" dirty="0" smtClean="0">
                <a:solidFill>
                  <a:srgbClr val="FF0000"/>
                </a:solidFill>
                <a:latin typeface="HGP明朝E" panose="02020900000000000000" pitchFamily="18" charset="-128"/>
                <a:ea typeface="HGP明朝E" panose="02020900000000000000" pitchFamily="18" charset="-128"/>
              </a:rPr>
              <a:t>ロックオンカメラを実装</a:t>
            </a:r>
            <a:r>
              <a:rPr lang="ja-JP" altLang="en-US" dirty="0" smtClean="0">
                <a:latin typeface="HGP明朝E" panose="02020900000000000000" pitchFamily="18" charset="-128"/>
                <a:ea typeface="HGP明朝E" panose="02020900000000000000" pitchFamily="18" charset="-128"/>
              </a:rPr>
              <a:t>しています</a:t>
            </a:r>
            <a:endParaRPr lang="en-US" altLang="ja-JP" dirty="0" smtClean="0">
              <a:latin typeface="HGP明朝E" panose="02020900000000000000" pitchFamily="18" charset="-128"/>
              <a:ea typeface="HGP明朝E" panose="02020900000000000000" pitchFamily="18" charset="-128"/>
            </a:endParaRPr>
          </a:p>
        </p:txBody>
      </p:sp>
      <p:sp>
        <p:nvSpPr>
          <p:cNvPr id="24" name="テキスト ボックス 23"/>
          <p:cNvSpPr txBox="1"/>
          <p:nvPr/>
        </p:nvSpPr>
        <p:spPr>
          <a:xfrm>
            <a:off x="350173" y="4759428"/>
            <a:ext cx="3208244" cy="707886"/>
          </a:xfrm>
          <a:prstGeom prst="rect">
            <a:avLst/>
          </a:prstGeom>
          <a:noFill/>
        </p:spPr>
        <p:txBody>
          <a:bodyPr wrap="square" rtlCol="0">
            <a:spAutoFit/>
          </a:bodyPr>
          <a:lstStyle/>
          <a:p>
            <a:r>
              <a:rPr lang="ja-JP" altLang="en-US" dirty="0">
                <a:latin typeface="HGP明朝E" panose="02020900000000000000" pitchFamily="18" charset="-128"/>
                <a:ea typeface="HGP明朝E" panose="02020900000000000000" pitchFamily="18" charset="-128"/>
              </a:rPr>
              <a:t>　</a:t>
            </a:r>
            <a:r>
              <a:rPr lang="en-US" altLang="ja-JP" sz="2000" dirty="0" err="1" smtClean="0">
                <a:solidFill>
                  <a:srgbClr val="FF0000"/>
                </a:solidFill>
                <a:latin typeface="HGP明朝E" panose="02020900000000000000" pitchFamily="18" charset="-128"/>
                <a:ea typeface="HGP明朝E" panose="02020900000000000000" pitchFamily="18" charset="-128"/>
              </a:rPr>
              <a:t>ImGui</a:t>
            </a:r>
            <a:r>
              <a:rPr lang="ja-JP" altLang="en-US" sz="2000" dirty="0" smtClean="0">
                <a:solidFill>
                  <a:srgbClr val="FF0000"/>
                </a:solidFill>
                <a:latin typeface="HGP明朝E" panose="02020900000000000000" pitchFamily="18" charset="-128"/>
                <a:ea typeface="HGP明朝E" panose="02020900000000000000" pitchFamily="18" charset="-128"/>
              </a:rPr>
              <a:t>を用いたデバッグ環境</a:t>
            </a:r>
            <a:r>
              <a:rPr lang="ja-JP" altLang="en-US" dirty="0" smtClean="0">
                <a:latin typeface="HGP明朝E" panose="02020900000000000000" pitchFamily="18" charset="-128"/>
                <a:ea typeface="HGP明朝E" panose="02020900000000000000" pitchFamily="18" charset="-128"/>
              </a:rPr>
              <a:t>。当たり判定も確認できます</a:t>
            </a:r>
            <a:endParaRPr lang="en-US" altLang="ja-JP" dirty="0" smtClean="0">
              <a:latin typeface="HGP明朝E" panose="02020900000000000000" pitchFamily="18" charset="-128"/>
              <a:ea typeface="HGP明朝E" panose="02020900000000000000" pitchFamily="18" charset="-128"/>
            </a:endParaRPr>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75113">
            <a:off x="451262" y="1394460"/>
            <a:ext cx="2831183" cy="1996391"/>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3854" y="3702749"/>
            <a:ext cx="2754927" cy="2031795"/>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5113">
            <a:off x="451262" y="6407961"/>
            <a:ext cx="3061014" cy="2289073"/>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9" name="テキスト ボックス 28"/>
          <p:cNvSpPr txBox="1"/>
          <p:nvPr/>
        </p:nvSpPr>
        <p:spPr>
          <a:xfrm>
            <a:off x="228599" y="150619"/>
            <a:ext cx="3619725"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ja-JP" altLang="en-US" sz="3200" dirty="0" smtClean="0">
                <a:latin typeface="HGP明朝E" panose="02020900000000000000" pitchFamily="18" charset="-128"/>
                <a:ea typeface="HGP明朝E" panose="02020900000000000000" pitchFamily="18" charset="-128"/>
              </a:rPr>
              <a:t>三年次制作②</a:t>
            </a:r>
            <a:endParaRPr kumimoji="1" lang="ja-JP" altLang="en-US" sz="3200" dirty="0">
              <a:latin typeface="HGP明朝E" panose="02020900000000000000" pitchFamily="18" charset="-128"/>
              <a:ea typeface="HGP明朝E" panose="02020900000000000000" pitchFamily="18" charset="-128"/>
            </a:endParaRPr>
          </a:p>
        </p:txBody>
      </p:sp>
      <p:sp>
        <p:nvSpPr>
          <p:cNvPr id="30" name="テキスト ボックス 29"/>
          <p:cNvSpPr txBox="1"/>
          <p:nvPr/>
        </p:nvSpPr>
        <p:spPr>
          <a:xfrm>
            <a:off x="3935994" y="471130"/>
            <a:ext cx="1123950" cy="369332"/>
          </a:xfrm>
          <a:prstGeom prst="rect">
            <a:avLst/>
          </a:prstGeom>
          <a:noFill/>
        </p:spPr>
        <p:txBody>
          <a:bodyPr wrap="square" rtlCol="0">
            <a:spAutoFit/>
          </a:bodyPr>
          <a:lstStyle/>
          <a:p>
            <a:r>
              <a:rPr kumimoji="1" lang="ja-JP" altLang="en-US" dirty="0" smtClean="0">
                <a:latin typeface="HGP明朝E" panose="02020900000000000000" pitchFamily="18" charset="-128"/>
                <a:ea typeface="HGP明朝E" panose="02020900000000000000" pitchFamily="18" charset="-128"/>
              </a:rPr>
              <a:t>個人制作</a:t>
            </a:r>
            <a:endParaRPr kumimoji="1" lang="ja-JP" altLang="en-US"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455889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827</TotalTime>
  <Words>417</Words>
  <Application>Microsoft Office PowerPoint</Application>
  <PresentationFormat>A4 210 x 297 mm</PresentationFormat>
  <Paragraphs>183</Paragraphs>
  <Slides>11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vt:i4>
      </vt:variant>
    </vt:vector>
  </HeadingPairs>
  <TitlesOfParts>
    <vt:vector size="19" baseType="lpstr">
      <vt:lpstr>HGP明朝E</vt:lpstr>
      <vt:lpstr>HGS明朝B</vt:lpstr>
      <vt:lpstr>游ゴシック</vt:lpstr>
      <vt:lpstr>游ゴシック Light</vt:lpstr>
      <vt:lpstr>Arial</vt:lpstr>
      <vt:lpstr>Sitka Text</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kth10_1211@yahoo.co.jjp</dc:creator>
  <cp:lastModifiedBy>kth10_1211@yahoo.co.jjp</cp:lastModifiedBy>
  <cp:revision>89</cp:revision>
  <dcterms:created xsi:type="dcterms:W3CDTF">2020-01-29T00:16:04Z</dcterms:created>
  <dcterms:modified xsi:type="dcterms:W3CDTF">2020-02-19T14:14:55Z</dcterms:modified>
</cp:coreProperties>
</file>